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346" r:id="rId2"/>
    <p:sldId id="279" r:id="rId3"/>
    <p:sldId id="357" r:id="rId4"/>
    <p:sldId id="304" r:id="rId5"/>
    <p:sldId id="307" r:id="rId6"/>
    <p:sldId id="342" r:id="rId7"/>
    <p:sldId id="309" r:id="rId8"/>
    <p:sldId id="310" r:id="rId9"/>
    <p:sldId id="354" r:id="rId10"/>
    <p:sldId id="311" r:id="rId11"/>
    <p:sldId id="355" r:id="rId12"/>
    <p:sldId id="276" r:id="rId13"/>
    <p:sldId id="345" r:id="rId14"/>
    <p:sldId id="344" r:id="rId15"/>
    <p:sldId id="358" r:id="rId16"/>
    <p:sldId id="314" r:id="rId17"/>
    <p:sldId id="348" r:id="rId18"/>
    <p:sldId id="349" r:id="rId19"/>
    <p:sldId id="339" r:id="rId20"/>
    <p:sldId id="350" r:id="rId21"/>
    <p:sldId id="356" r:id="rId22"/>
    <p:sldId id="351" r:id="rId23"/>
    <p:sldId id="352" r:id="rId24"/>
    <p:sldId id="353" r:id="rId25"/>
    <p:sldId id="325" r:id="rId26"/>
  </p:sldIdLst>
  <p:sldSz cx="18288000" cy="10287000"/>
  <p:notesSz cx="6858000" cy="9144000"/>
  <p:embeddedFontLst>
    <p:embeddedFont>
      <p:font typeface="Proxima Nova" panose="020B0604020202020204" charset="0"/>
      <p:regular r:id="rId28"/>
    </p:embeddedFont>
    <p:embeddedFont>
      <p:font typeface="Proxima Nova Bold" panose="020B0604020202020204" charset="0"/>
      <p:regular r:id="rId29"/>
    </p:embeddedFont>
  </p:embeddedFontLst>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93A3"/>
    <a:srgbClr val="245259"/>
    <a:srgbClr val="799EA3"/>
    <a:srgbClr val="798E10"/>
    <a:srgbClr val="42737A"/>
    <a:srgbClr val="D4E2E4"/>
    <a:srgbClr val="18626E"/>
    <a:srgbClr val="51C9DB"/>
    <a:srgbClr val="C7E725"/>
    <a:srgbClr val="8DA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4FEAA-757D-ECD0-786A-87C0D96F4D58}" v="5413" dt="2025-04-29T16:48:32.621"/>
    <p1510:client id="{16B2AC57-914D-901E-78FC-1B5982F4CAFB}" v="1554" dt="2025-04-29T13:42:05.787"/>
    <p1510:client id="{29867988-56C3-6AA7-4859-6B00A38F0082}" v="102" dt="2025-04-29T16:59:16.116"/>
    <p1510:client id="{8FE9F2DF-966F-187D-CF28-7A2EE5618215}" v="16" dt="2025-04-28T20:30:31.358"/>
    <p1510:client id="{A98BFDEA-9BE1-4FCD-73C4-71C8E2EF4444}" v="154" dt="2025-04-28T16:42:14.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ags" Target="tags/tag1.xml"/><Relationship Id="rId35" Type="http://schemas.microsoft.com/office/2015/10/relationships/revisionInfo" Target="revisionInfo.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77E570-0A77-4DBD-83FF-807F4968B7FF}"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AA7BF4DE-61A9-4313-86DA-39739E7F875B}">
      <dgm:prSet/>
      <dgm:spPr/>
      <dgm:t>
        <a:bodyPr/>
        <a:lstStyle/>
        <a:p>
          <a:pPr>
            <a:lnSpc>
              <a:spcPct val="100000"/>
            </a:lnSpc>
            <a:defRPr b="1"/>
          </a:pPr>
          <a:r>
            <a:rPr lang="en-US" b="1"/>
            <a:t>Extensive and powerful Guardrails</a:t>
          </a:r>
          <a:endParaRPr lang="en-US"/>
        </a:p>
      </dgm:t>
    </dgm:pt>
    <dgm:pt modelId="{C36875E5-1443-44F3-BDAD-D9295C7AA335}" type="parTrans" cxnId="{910F3F77-520A-4BCC-96B2-F8053515F3C2}">
      <dgm:prSet/>
      <dgm:spPr/>
      <dgm:t>
        <a:bodyPr/>
        <a:lstStyle/>
        <a:p>
          <a:endParaRPr lang="en-US"/>
        </a:p>
      </dgm:t>
    </dgm:pt>
    <dgm:pt modelId="{6C926EDF-B3BB-4C65-B131-45AF0E175268}" type="sibTrans" cxnId="{910F3F77-520A-4BCC-96B2-F8053515F3C2}">
      <dgm:prSet/>
      <dgm:spPr/>
      <dgm:t>
        <a:bodyPr/>
        <a:lstStyle/>
        <a:p>
          <a:endParaRPr lang="en-US"/>
        </a:p>
      </dgm:t>
    </dgm:pt>
    <dgm:pt modelId="{A0FCF167-9ADF-41E9-B358-2F699DD30D8D}">
      <dgm:prSet/>
      <dgm:spPr/>
      <dgm:t>
        <a:bodyPr/>
        <a:lstStyle/>
        <a:p>
          <a:pPr>
            <a:lnSpc>
              <a:spcPct val="100000"/>
            </a:lnSpc>
            <a:defRPr b="1"/>
          </a:pPr>
          <a:r>
            <a:rPr lang="en-US" b="1"/>
            <a:t>Advanced features</a:t>
          </a:r>
          <a:endParaRPr lang="en-US"/>
        </a:p>
      </dgm:t>
    </dgm:pt>
    <dgm:pt modelId="{85320734-AB3F-4FB8-9B8D-E14B171F3724}" type="parTrans" cxnId="{B638EFB3-0DC3-45EA-94D2-8498454FF9F3}">
      <dgm:prSet/>
      <dgm:spPr/>
      <dgm:t>
        <a:bodyPr/>
        <a:lstStyle/>
        <a:p>
          <a:endParaRPr lang="en-US"/>
        </a:p>
      </dgm:t>
    </dgm:pt>
    <dgm:pt modelId="{2B3BB5B4-78C3-446E-B27E-70E44669E0C9}" type="sibTrans" cxnId="{B638EFB3-0DC3-45EA-94D2-8498454FF9F3}">
      <dgm:prSet/>
      <dgm:spPr/>
      <dgm:t>
        <a:bodyPr/>
        <a:lstStyle/>
        <a:p>
          <a:endParaRPr lang="en-US"/>
        </a:p>
      </dgm:t>
    </dgm:pt>
    <dgm:pt modelId="{38C9CFC8-4F3C-47CF-A58F-607D3DDD898E}">
      <dgm:prSet/>
      <dgm:spPr/>
      <dgm:t>
        <a:bodyPr/>
        <a:lstStyle/>
        <a:p>
          <a:pPr>
            <a:lnSpc>
              <a:spcPct val="100000"/>
            </a:lnSpc>
          </a:pPr>
          <a:r>
            <a:rPr lang="en-US" b="1"/>
            <a:t>Conversation Recall</a:t>
          </a:r>
          <a:endParaRPr lang="en-US"/>
        </a:p>
      </dgm:t>
    </dgm:pt>
    <dgm:pt modelId="{C42D596E-B1E4-4EDE-A5AD-3BCA5F53E4EF}" type="parTrans" cxnId="{0D597E47-FEE1-46C4-B81A-63AB5BC87450}">
      <dgm:prSet/>
      <dgm:spPr/>
      <dgm:t>
        <a:bodyPr/>
        <a:lstStyle/>
        <a:p>
          <a:endParaRPr lang="en-US"/>
        </a:p>
      </dgm:t>
    </dgm:pt>
    <dgm:pt modelId="{88FC3599-E855-47DB-9CAB-6BABF0564512}" type="sibTrans" cxnId="{0D597E47-FEE1-46C4-B81A-63AB5BC87450}">
      <dgm:prSet/>
      <dgm:spPr/>
      <dgm:t>
        <a:bodyPr/>
        <a:lstStyle/>
        <a:p>
          <a:endParaRPr lang="en-US"/>
        </a:p>
      </dgm:t>
    </dgm:pt>
    <dgm:pt modelId="{0CC31BAE-4E0F-4705-8A0A-86BCD676C056}">
      <dgm:prSet/>
      <dgm:spPr/>
      <dgm:t>
        <a:bodyPr/>
        <a:lstStyle/>
        <a:p>
          <a:pPr>
            <a:lnSpc>
              <a:spcPct val="100000"/>
            </a:lnSpc>
          </a:pPr>
          <a:r>
            <a:rPr lang="en-US" b="1"/>
            <a:t>Learns things about the user</a:t>
          </a:r>
          <a:endParaRPr lang="en-US"/>
        </a:p>
      </dgm:t>
    </dgm:pt>
    <dgm:pt modelId="{EF05235A-87BA-47F8-829C-BE9C5FDCF2E2}" type="parTrans" cxnId="{46F7E792-5E21-4368-942B-81F9A99C66B4}">
      <dgm:prSet/>
      <dgm:spPr/>
      <dgm:t>
        <a:bodyPr/>
        <a:lstStyle/>
        <a:p>
          <a:endParaRPr lang="en-US"/>
        </a:p>
      </dgm:t>
    </dgm:pt>
    <dgm:pt modelId="{DFCC0279-F5A0-4A6D-8AF8-FF758452B87C}" type="sibTrans" cxnId="{46F7E792-5E21-4368-942B-81F9A99C66B4}">
      <dgm:prSet/>
      <dgm:spPr/>
      <dgm:t>
        <a:bodyPr/>
        <a:lstStyle/>
        <a:p>
          <a:endParaRPr lang="en-US"/>
        </a:p>
      </dgm:t>
    </dgm:pt>
    <dgm:pt modelId="{258EB3C7-20E2-40EF-8016-8CE7FF13AFFA}">
      <dgm:prSet/>
      <dgm:spPr/>
      <dgm:t>
        <a:bodyPr/>
        <a:lstStyle/>
        <a:p>
          <a:pPr>
            <a:lnSpc>
              <a:spcPct val="100000"/>
            </a:lnSpc>
          </a:pPr>
          <a:r>
            <a:rPr lang="en-US" b="1"/>
            <a:t>Supports file upload</a:t>
          </a:r>
          <a:endParaRPr lang="en-US"/>
        </a:p>
      </dgm:t>
    </dgm:pt>
    <dgm:pt modelId="{420736A6-5ECA-4592-926A-1E9176E44CE0}" type="parTrans" cxnId="{D8966BD1-88C2-422A-A588-DAD24E5AC65D}">
      <dgm:prSet/>
      <dgm:spPr/>
      <dgm:t>
        <a:bodyPr/>
        <a:lstStyle/>
        <a:p>
          <a:endParaRPr lang="en-US"/>
        </a:p>
      </dgm:t>
    </dgm:pt>
    <dgm:pt modelId="{8D28F546-EA10-4194-B977-FBF7A4097A68}" type="sibTrans" cxnId="{D8966BD1-88C2-422A-A588-DAD24E5AC65D}">
      <dgm:prSet/>
      <dgm:spPr/>
      <dgm:t>
        <a:bodyPr/>
        <a:lstStyle/>
        <a:p>
          <a:endParaRPr lang="en-US"/>
        </a:p>
      </dgm:t>
    </dgm:pt>
    <dgm:pt modelId="{BAAD008E-5DCB-444F-AA7E-1B721F4E345B}">
      <dgm:prSet/>
      <dgm:spPr/>
      <dgm:t>
        <a:bodyPr/>
        <a:lstStyle/>
        <a:p>
          <a:pPr>
            <a:lnSpc>
              <a:spcPct val="100000"/>
            </a:lnSpc>
            <a:defRPr b="1"/>
          </a:pPr>
          <a:r>
            <a:rPr lang="en-US" b="1"/>
            <a:t>These are the models you've heard of before </a:t>
          </a:r>
          <a:endParaRPr lang="en-US"/>
        </a:p>
      </dgm:t>
    </dgm:pt>
    <dgm:pt modelId="{122059FE-94E5-4CD7-A9BB-1BB6E201400B}" type="parTrans" cxnId="{8071A37F-41BF-4090-B15A-732EEDC4026B}">
      <dgm:prSet/>
      <dgm:spPr/>
      <dgm:t>
        <a:bodyPr/>
        <a:lstStyle/>
        <a:p>
          <a:endParaRPr lang="en-US"/>
        </a:p>
      </dgm:t>
    </dgm:pt>
    <dgm:pt modelId="{C04C4952-60B3-407E-854A-05CDC86122CE}" type="sibTrans" cxnId="{8071A37F-41BF-4090-B15A-732EEDC4026B}">
      <dgm:prSet/>
      <dgm:spPr/>
      <dgm:t>
        <a:bodyPr/>
        <a:lstStyle/>
        <a:p>
          <a:endParaRPr lang="en-US"/>
        </a:p>
      </dgm:t>
    </dgm:pt>
    <dgm:pt modelId="{0B08B150-8F5E-4A73-882D-00723B0952D1}">
      <dgm:prSet/>
      <dgm:spPr/>
      <dgm:t>
        <a:bodyPr/>
        <a:lstStyle/>
        <a:p>
          <a:pPr>
            <a:lnSpc>
              <a:spcPct val="100000"/>
            </a:lnSpc>
          </a:pPr>
          <a:r>
            <a:rPr lang="en-US" b="1"/>
            <a:t>(ChatGPT, Claude, Gemini)</a:t>
          </a:r>
          <a:endParaRPr lang="en-US"/>
        </a:p>
      </dgm:t>
    </dgm:pt>
    <dgm:pt modelId="{B4B84D90-D18C-4CCD-9DA9-D03E603D3B52}" type="parTrans" cxnId="{CA5629DE-BD7C-432F-BD39-B1577F781930}">
      <dgm:prSet/>
      <dgm:spPr/>
      <dgm:t>
        <a:bodyPr/>
        <a:lstStyle/>
        <a:p>
          <a:endParaRPr lang="en-US"/>
        </a:p>
      </dgm:t>
    </dgm:pt>
    <dgm:pt modelId="{A257530D-BA74-4D85-A731-FADDA8BAC306}" type="sibTrans" cxnId="{CA5629DE-BD7C-432F-BD39-B1577F781930}">
      <dgm:prSet/>
      <dgm:spPr/>
      <dgm:t>
        <a:bodyPr/>
        <a:lstStyle/>
        <a:p>
          <a:endParaRPr lang="en-US"/>
        </a:p>
      </dgm:t>
    </dgm:pt>
    <dgm:pt modelId="{17B56D7F-EE55-46FE-AA4B-2B1F07994D0C}" type="pres">
      <dgm:prSet presAssocID="{2B77E570-0A77-4DBD-83FF-807F4968B7FF}" presName="root" presStyleCnt="0">
        <dgm:presLayoutVars>
          <dgm:dir/>
          <dgm:resizeHandles val="exact"/>
        </dgm:presLayoutVars>
      </dgm:prSet>
      <dgm:spPr/>
    </dgm:pt>
    <dgm:pt modelId="{0E4AA0C3-F417-4274-8208-00143874DC4C}" type="pres">
      <dgm:prSet presAssocID="{AA7BF4DE-61A9-4313-86DA-39739E7F875B}" presName="compNode" presStyleCnt="0"/>
      <dgm:spPr/>
    </dgm:pt>
    <dgm:pt modelId="{8E570489-810E-4ECD-A64D-277154F4D23F}" type="pres">
      <dgm:prSet presAssocID="{AA7BF4DE-61A9-4313-86DA-39739E7F87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in"/>
        </a:ext>
      </dgm:extLst>
    </dgm:pt>
    <dgm:pt modelId="{6404F6F7-1DC4-4F8E-96DD-F49C247157E0}" type="pres">
      <dgm:prSet presAssocID="{AA7BF4DE-61A9-4313-86DA-39739E7F875B}" presName="iconSpace" presStyleCnt="0"/>
      <dgm:spPr/>
    </dgm:pt>
    <dgm:pt modelId="{AF85A8CE-0941-4EE7-A222-6B91E143B409}" type="pres">
      <dgm:prSet presAssocID="{AA7BF4DE-61A9-4313-86DA-39739E7F875B}" presName="parTx" presStyleLbl="revTx" presStyleIdx="0" presStyleCnt="6">
        <dgm:presLayoutVars>
          <dgm:chMax val="0"/>
          <dgm:chPref val="0"/>
        </dgm:presLayoutVars>
      </dgm:prSet>
      <dgm:spPr/>
    </dgm:pt>
    <dgm:pt modelId="{A89513BE-E58E-4BF9-A9FA-DE37C7433443}" type="pres">
      <dgm:prSet presAssocID="{AA7BF4DE-61A9-4313-86DA-39739E7F875B}" presName="txSpace" presStyleCnt="0"/>
      <dgm:spPr/>
    </dgm:pt>
    <dgm:pt modelId="{3CA54105-7160-4DCD-8880-5BA586E69572}" type="pres">
      <dgm:prSet presAssocID="{AA7BF4DE-61A9-4313-86DA-39739E7F875B}" presName="desTx" presStyleLbl="revTx" presStyleIdx="1" presStyleCnt="6">
        <dgm:presLayoutVars/>
      </dgm:prSet>
      <dgm:spPr/>
    </dgm:pt>
    <dgm:pt modelId="{50856F5F-556E-466C-8966-FC6BF9292A81}" type="pres">
      <dgm:prSet presAssocID="{6C926EDF-B3BB-4C65-B131-45AF0E175268}" presName="sibTrans" presStyleCnt="0"/>
      <dgm:spPr/>
    </dgm:pt>
    <dgm:pt modelId="{42F8B9E4-06F6-4DD0-A9E8-0C6CF4CE1806}" type="pres">
      <dgm:prSet presAssocID="{A0FCF167-9ADF-41E9-B358-2F699DD30D8D}" presName="compNode" presStyleCnt="0"/>
      <dgm:spPr/>
    </dgm:pt>
    <dgm:pt modelId="{69F4B4FF-4C31-41E0-9263-3C7DA95BB3F9}" type="pres">
      <dgm:prSet presAssocID="{A0FCF167-9ADF-41E9-B358-2F699DD30D8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314A771-67B6-454A-8025-9E40961177A8}" type="pres">
      <dgm:prSet presAssocID="{A0FCF167-9ADF-41E9-B358-2F699DD30D8D}" presName="iconSpace" presStyleCnt="0"/>
      <dgm:spPr/>
    </dgm:pt>
    <dgm:pt modelId="{49D28E92-B4FC-49DA-ADC4-BA5FC939ACAA}" type="pres">
      <dgm:prSet presAssocID="{A0FCF167-9ADF-41E9-B358-2F699DD30D8D}" presName="parTx" presStyleLbl="revTx" presStyleIdx="2" presStyleCnt="6">
        <dgm:presLayoutVars>
          <dgm:chMax val="0"/>
          <dgm:chPref val="0"/>
        </dgm:presLayoutVars>
      </dgm:prSet>
      <dgm:spPr/>
    </dgm:pt>
    <dgm:pt modelId="{FE5C9AAA-D83D-4166-832D-D75DE943CAD8}" type="pres">
      <dgm:prSet presAssocID="{A0FCF167-9ADF-41E9-B358-2F699DD30D8D}" presName="txSpace" presStyleCnt="0"/>
      <dgm:spPr/>
    </dgm:pt>
    <dgm:pt modelId="{9D81B44F-639D-4CCF-9AC9-C963446D4538}" type="pres">
      <dgm:prSet presAssocID="{A0FCF167-9ADF-41E9-B358-2F699DD30D8D}" presName="desTx" presStyleLbl="revTx" presStyleIdx="3" presStyleCnt="6">
        <dgm:presLayoutVars/>
      </dgm:prSet>
      <dgm:spPr/>
    </dgm:pt>
    <dgm:pt modelId="{357B3F69-1DDB-48CF-B3FB-43A1F681E9D4}" type="pres">
      <dgm:prSet presAssocID="{2B3BB5B4-78C3-446E-B27E-70E44669E0C9}" presName="sibTrans" presStyleCnt="0"/>
      <dgm:spPr/>
    </dgm:pt>
    <dgm:pt modelId="{CDB0D90E-1137-4EEF-BEA1-F522C244B791}" type="pres">
      <dgm:prSet presAssocID="{BAAD008E-5DCB-444F-AA7E-1B721F4E345B}" presName="compNode" presStyleCnt="0"/>
      <dgm:spPr/>
    </dgm:pt>
    <dgm:pt modelId="{ECDD9BD4-DCDB-452A-BF76-24894A3D64B9}" type="pres">
      <dgm:prSet presAssocID="{BAAD008E-5DCB-444F-AA7E-1B721F4E34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s"/>
        </a:ext>
      </dgm:extLst>
    </dgm:pt>
    <dgm:pt modelId="{092E5DE6-14F2-4389-9298-2995B32380E2}" type="pres">
      <dgm:prSet presAssocID="{BAAD008E-5DCB-444F-AA7E-1B721F4E345B}" presName="iconSpace" presStyleCnt="0"/>
      <dgm:spPr/>
    </dgm:pt>
    <dgm:pt modelId="{AC96859A-88A9-4BA9-8FF6-BB17A75EECCD}" type="pres">
      <dgm:prSet presAssocID="{BAAD008E-5DCB-444F-AA7E-1B721F4E345B}" presName="parTx" presStyleLbl="revTx" presStyleIdx="4" presStyleCnt="6">
        <dgm:presLayoutVars>
          <dgm:chMax val="0"/>
          <dgm:chPref val="0"/>
        </dgm:presLayoutVars>
      </dgm:prSet>
      <dgm:spPr/>
    </dgm:pt>
    <dgm:pt modelId="{2305B1BC-1948-49DA-A01C-35BEEA1BADC1}" type="pres">
      <dgm:prSet presAssocID="{BAAD008E-5DCB-444F-AA7E-1B721F4E345B}" presName="txSpace" presStyleCnt="0"/>
      <dgm:spPr/>
    </dgm:pt>
    <dgm:pt modelId="{027B29B6-266A-447E-80BF-326E0B6EB4A7}" type="pres">
      <dgm:prSet presAssocID="{BAAD008E-5DCB-444F-AA7E-1B721F4E345B}" presName="desTx" presStyleLbl="revTx" presStyleIdx="5" presStyleCnt="6">
        <dgm:presLayoutVars/>
      </dgm:prSet>
      <dgm:spPr/>
    </dgm:pt>
  </dgm:ptLst>
  <dgm:cxnLst>
    <dgm:cxn modelId="{0D597E47-FEE1-46C4-B81A-63AB5BC87450}" srcId="{A0FCF167-9ADF-41E9-B358-2F699DD30D8D}" destId="{38C9CFC8-4F3C-47CF-A58F-607D3DDD898E}" srcOrd="0" destOrd="0" parTransId="{C42D596E-B1E4-4EDE-A5AD-3BCA5F53E4EF}" sibTransId="{88FC3599-E855-47DB-9CAB-6BABF0564512}"/>
    <dgm:cxn modelId="{C554D269-0849-4CD8-96A1-A55D9CF289D2}" type="presOf" srcId="{0CC31BAE-4E0F-4705-8A0A-86BCD676C056}" destId="{9D81B44F-639D-4CCF-9AC9-C963446D4538}" srcOrd="0" destOrd="1" presId="urn:microsoft.com/office/officeart/2018/5/layout/CenteredIconLabelDescriptionList"/>
    <dgm:cxn modelId="{3F0C0D56-762B-4DA8-84C1-ED45FFCD952A}" type="presOf" srcId="{BAAD008E-5DCB-444F-AA7E-1B721F4E345B}" destId="{AC96859A-88A9-4BA9-8FF6-BB17A75EECCD}" srcOrd="0" destOrd="0" presId="urn:microsoft.com/office/officeart/2018/5/layout/CenteredIconLabelDescriptionList"/>
    <dgm:cxn modelId="{910F3F77-520A-4BCC-96B2-F8053515F3C2}" srcId="{2B77E570-0A77-4DBD-83FF-807F4968B7FF}" destId="{AA7BF4DE-61A9-4313-86DA-39739E7F875B}" srcOrd="0" destOrd="0" parTransId="{C36875E5-1443-44F3-BDAD-D9295C7AA335}" sibTransId="{6C926EDF-B3BB-4C65-B131-45AF0E175268}"/>
    <dgm:cxn modelId="{8071A37F-41BF-4090-B15A-732EEDC4026B}" srcId="{2B77E570-0A77-4DBD-83FF-807F4968B7FF}" destId="{BAAD008E-5DCB-444F-AA7E-1B721F4E345B}" srcOrd="2" destOrd="0" parTransId="{122059FE-94E5-4CD7-A9BB-1BB6E201400B}" sibTransId="{C04C4952-60B3-407E-854A-05CDC86122CE}"/>
    <dgm:cxn modelId="{1C3C5A8F-251C-41F0-97B5-FB4C8CBDD9EE}" type="presOf" srcId="{AA7BF4DE-61A9-4313-86DA-39739E7F875B}" destId="{AF85A8CE-0941-4EE7-A222-6B91E143B409}" srcOrd="0" destOrd="0" presId="urn:microsoft.com/office/officeart/2018/5/layout/CenteredIconLabelDescriptionList"/>
    <dgm:cxn modelId="{46F7E792-5E21-4368-942B-81F9A99C66B4}" srcId="{A0FCF167-9ADF-41E9-B358-2F699DD30D8D}" destId="{0CC31BAE-4E0F-4705-8A0A-86BCD676C056}" srcOrd="1" destOrd="0" parTransId="{EF05235A-87BA-47F8-829C-BE9C5FDCF2E2}" sibTransId="{DFCC0279-F5A0-4A6D-8AF8-FF758452B87C}"/>
    <dgm:cxn modelId="{FBE38397-4A9E-4FC2-B225-6CE99D2F6756}" type="presOf" srcId="{38C9CFC8-4F3C-47CF-A58F-607D3DDD898E}" destId="{9D81B44F-639D-4CCF-9AC9-C963446D4538}" srcOrd="0" destOrd="0" presId="urn:microsoft.com/office/officeart/2018/5/layout/CenteredIconLabelDescriptionList"/>
    <dgm:cxn modelId="{854415A5-8193-40A7-99E0-DDC11C63DE20}" type="presOf" srcId="{258EB3C7-20E2-40EF-8016-8CE7FF13AFFA}" destId="{9D81B44F-639D-4CCF-9AC9-C963446D4538}" srcOrd="0" destOrd="2" presId="urn:microsoft.com/office/officeart/2018/5/layout/CenteredIconLabelDescriptionList"/>
    <dgm:cxn modelId="{FE72E3A6-274E-4355-B7DF-6DF0ACB81E26}" type="presOf" srcId="{2B77E570-0A77-4DBD-83FF-807F4968B7FF}" destId="{17B56D7F-EE55-46FE-AA4B-2B1F07994D0C}" srcOrd="0" destOrd="0" presId="urn:microsoft.com/office/officeart/2018/5/layout/CenteredIconLabelDescriptionList"/>
    <dgm:cxn modelId="{B638EFB3-0DC3-45EA-94D2-8498454FF9F3}" srcId="{2B77E570-0A77-4DBD-83FF-807F4968B7FF}" destId="{A0FCF167-9ADF-41E9-B358-2F699DD30D8D}" srcOrd="1" destOrd="0" parTransId="{85320734-AB3F-4FB8-9B8D-E14B171F3724}" sibTransId="{2B3BB5B4-78C3-446E-B27E-70E44669E0C9}"/>
    <dgm:cxn modelId="{CB5845C1-E009-405D-961B-8EB6DAE1BE85}" type="presOf" srcId="{0B08B150-8F5E-4A73-882D-00723B0952D1}" destId="{027B29B6-266A-447E-80BF-326E0B6EB4A7}" srcOrd="0" destOrd="0" presId="urn:microsoft.com/office/officeart/2018/5/layout/CenteredIconLabelDescriptionList"/>
    <dgm:cxn modelId="{D8966BD1-88C2-422A-A588-DAD24E5AC65D}" srcId="{A0FCF167-9ADF-41E9-B358-2F699DD30D8D}" destId="{258EB3C7-20E2-40EF-8016-8CE7FF13AFFA}" srcOrd="2" destOrd="0" parTransId="{420736A6-5ECA-4592-926A-1E9176E44CE0}" sibTransId="{8D28F546-EA10-4194-B977-FBF7A4097A68}"/>
    <dgm:cxn modelId="{6BABD2D7-ED11-48F8-BA39-1E38AA97687D}" type="presOf" srcId="{A0FCF167-9ADF-41E9-B358-2F699DD30D8D}" destId="{49D28E92-B4FC-49DA-ADC4-BA5FC939ACAA}" srcOrd="0" destOrd="0" presId="urn:microsoft.com/office/officeart/2018/5/layout/CenteredIconLabelDescriptionList"/>
    <dgm:cxn modelId="{CA5629DE-BD7C-432F-BD39-B1577F781930}" srcId="{BAAD008E-5DCB-444F-AA7E-1B721F4E345B}" destId="{0B08B150-8F5E-4A73-882D-00723B0952D1}" srcOrd="0" destOrd="0" parTransId="{B4B84D90-D18C-4CCD-9DA9-D03E603D3B52}" sibTransId="{A257530D-BA74-4D85-A731-FADDA8BAC306}"/>
    <dgm:cxn modelId="{3CE2CEC2-164A-404D-8DC8-5141F590D1C2}" type="presParOf" srcId="{17B56D7F-EE55-46FE-AA4B-2B1F07994D0C}" destId="{0E4AA0C3-F417-4274-8208-00143874DC4C}" srcOrd="0" destOrd="0" presId="urn:microsoft.com/office/officeart/2018/5/layout/CenteredIconLabelDescriptionList"/>
    <dgm:cxn modelId="{F3BDC504-A89E-4F79-89A1-10C69A8520F4}" type="presParOf" srcId="{0E4AA0C3-F417-4274-8208-00143874DC4C}" destId="{8E570489-810E-4ECD-A64D-277154F4D23F}" srcOrd="0" destOrd="0" presId="urn:microsoft.com/office/officeart/2018/5/layout/CenteredIconLabelDescriptionList"/>
    <dgm:cxn modelId="{32D408E8-9692-4C23-A582-9E064472C3D7}" type="presParOf" srcId="{0E4AA0C3-F417-4274-8208-00143874DC4C}" destId="{6404F6F7-1DC4-4F8E-96DD-F49C247157E0}" srcOrd="1" destOrd="0" presId="urn:microsoft.com/office/officeart/2018/5/layout/CenteredIconLabelDescriptionList"/>
    <dgm:cxn modelId="{9D83B9CF-9D79-4BAF-9F97-90C04FFD9AE1}" type="presParOf" srcId="{0E4AA0C3-F417-4274-8208-00143874DC4C}" destId="{AF85A8CE-0941-4EE7-A222-6B91E143B409}" srcOrd="2" destOrd="0" presId="urn:microsoft.com/office/officeart/2018/5/layout/CenteredIconLabelDescriptionList"/>
    <dgm:cxn modelId="{30DD3654-05F8-4FF3-989B-E82DD217656B}" type="presParOf" srcId="{0E4AA0C3-F417-4274-8208-00143874DC4C}" destId="{A89513BE-E58E-4BF9-A9FA-DE37C7433443}" srcOrd="3" destOrd="0" presId="urn:microsoft.com/office/officeart/2018/5/layout/CenteredIconLabelDescriptionList"/>
    <dgm:cxn modelId="{574DD94C-E12D-4914-A5ED-C4196DD53F8C}" type="presParOf" srcId="{0E4AA0C3-F417-4274-8208-00143874DC4C}" destId="{3CA54105-7160-4DCD-8880-5BA586E69572}" srcOrd="4" destOrd="0" presId="urn:microsoft.com/office/officeart/2018/5/layout/CenteredIconLabelDescriptionList"/>
    <dgm:cxn modelId="{D5FECC78-C4EB-4E86-BCE6-287F6D6F72BA}" type="presParOf" srcId="{17B56D7F-EE55-46FE-AA4B-2B1F07994D0C}" destId="{50856F5F-556E-466C-8966-FC6BF9292A81}" srcOrd="1" destOrd="0" presId="urn:microsoft.com/office/officeart/2018/5/layout/CenteredIconLabelDescriptionList"/>
    <dgm:cxn modelId="{C6E2F433-BEC8-4040-9C31-0BBE6737F143}" type="presParOf" srcId="{17B56D7F-EE55-46FE-AA4B-2B1F07994D0C}" destId="{42F8B9E4-06F6-4DD0-A9E8-0C6CF4CE1806}" srcOrd="2" destOrd="0" presId="urn:microsoft.com/office/officeart/2018/5/layout/CenteredIconLabelDescriptionList"/>
    <dgm:cxn modelId="{13E4F373-A0F8-4A20-AE9A-F7A429D4B42D}" type="presParOf" srcId="{42F8B9E4-06F6-4DD0-A9E8-0C6CF4CE1806}" destId="{69F4B4FF-4C31-41E0-9263-3C7DA95BB3F9}" srcOrd="0" destOrd="0" presId="urn:microsoft.com/office/officeart/2018/5/layout/CenteredIconLabelDescriptionList"/>
    <dgm:cxn modelId="{65AC1D81-2D99-478A-A9A3-CAA92A7AF828}" type="presParOf" srcId="{42F8B9E4-06F6-4DD0-A9E8-0C6CF4CE1806}" destId="{9314A771-67B6-454A-8025-9E40961177A8}" srcOrd="1" destOrd="0" presId="urn:microsoft.com/office/officeart/2018/5/layout/CenteredIconLabelDescriptionList"/>
    <dgm:cxn modelId="{037CAF22-AF11-4E03-B0F6-8A35EBB585CC}" type="presParOf" srcId="{42F8B9E4-06F6-4DD0-A9E8-0C6CF4CE1806}" destId="{49D28E92-B4FC-49DA-ADC4-BA5FC939ACAA}" srcOrd="2" destOrd="0" presId="urn:microsoft.com/office/officeart/2018/5/layout/CenteredIconLabelDescriptionList"/>
    <dgm:cxn modelId="{B02721EB-83DE-456A-9935-4D619658607A}" type="presParOf" srcId="{42F8B9E4-06F6-4DD0-A9E8-0C6CF4CE1806}" destId="{FE5C9AAA-D83D-4166-832D-D75DE943CAD8}" srcOrd="3" destOrd="0" presId="urn:microsoft.com/office/officeart/2018/5/layout/CenteredIconLabelDescriptionList"/>
    <dgm:cxn modelId="{F106D7FA-9AF9-4612-A292-BEBB83BE2E53}" type="presParOf" srcId="{42F8B9E4-06F6-4DD0-A9E8-0C6CF4CE1806}" destId="{9D81B44F-639D-4CCF-9AC9-C963446D4538}" srcOrd="4" destOrd="0" presId="urn:microsoft.com/office/officeart/2018/5/layout/CenteredIconLabelDescriptionList"/>
    <dgm:cxn modelId="{724355E0-0FCD-4F0D-B4AF-FA28BA031992}" type="presParOf" srcId="{17B56D7F-EE55-46FE-AA4B-2B1F07994D0C}" destId="{357B3F69-1DDB-48CF-B3FB-43A1F681E9D4}" srcOrd="3" destOrd="0" presId="urn:microsoft.com/office/officeart/2018/5/layout/CenteredIconLabelDescriptionList"/>
    <dgm:cxn modelId="{49CDAF59-7AF6-46CE-AA4B-A546C9139C47}" type="presParOf" srcId="{17B56D7F-EE55-46FE-AA4B-2B1F07994D0C}" destId="{CDB0D90E-1137-4EEF-BEA1-F522C244B791}" srcOrd="4" destOrd="0" presId="urn:microsoft.com/office/officeart/2018/5/layout/CenteredIconLabelDescriptionList"/>
    <dgm:cxn modelId="{3AE6D075-1D2B-4A8C-863F-81060CBC744D}" type="presParOf" srcId="{CDB0D90E-1137-4EEF-BEA1-F522C244B791}" destId="{ECDD9BD4-DCDB-452A-BF76-24894A3D64B9}" srcOrd="0" destOrd="0" presId="urn:microsoft.com/office/officeart/2018/5/layout/CenteredIconLabelDescriptionList"/>
    <dgm:cxn modelId="{ABFCB50E-2224-4F19-8F83-D625778AD421}" type="presParOf" srcId="{CDB0D90E-1137-4EEF-BEA1-F522C244B791}" destId="{092E5DE6-14F2-4389-9298-2995B32380E2}" srcOrd="1" destOrd="0" presId="urn:microsoft.com/office/officeart/2018/5/layout/CenteredIconLabelDescriptionList"/>
    <dgm:cxn modelId="{611CD035-0D2D-4C1C-AA36-06C9C6A4038D}" type="presParOf" srcId="{CDB0D90E-1137-4EEF-BEA1-F522C244B791}" destId="{AC96859A-88A9-4BA9-8FF6-BB17A75EECCD}" srcOrd="2" destOrd="0" presId="urn:microsoft.com/office/officeart/2018/5/layout/CenteredIconLabelDescriptionList"/>
    <dgm:cxn modelId="{8B556B92-AB53-4CC0-B755-E1277E617130}" type="presParOf" srcId="{CDB0D90E-1137-4EEF-BEA1-F522C244B791}" destId="{2305B1BC-1948-49DA-A01C-35BEEA1BADC1}" srcOrd="3" destOrd="0" presId="urn:microsoft.com/office/officeart/2018/5/layout/CenteredIconLabelDescriptionList"/>
    <dgm:cxn modelId="{F340F212-837E-4EB8-98C3-5B8988824D5D}" type="presParOf" srcId="{CDB0D90E-1137-4EEF-BEA1-F522C244B791}" destId="{027B29B6-266A-447E-80BF-326E0B6EB4A7}" srcOrd="4" destOrd="0" presId="urn:microsoft.com/office/officeart/2018/5/layout/CenteredIconLabelDescription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520159-05E7-4C7F-97BA-2CFE1AF298D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79D9822-5721-4BD4-A4A5-D306DB65F7FD}">
      <dgm:prSet/>
      <dgm:spPr/>
      <dgm:t>
        <a:bodyPr/>
        <a:lstStyle/>
        <a:p>
          <a:pPr>
            <a:lnSpc>
              <a:spcPct val="100000"/>
            </a:lnSpc>
          </a:pPr>
          <a:r>
            <a:rPr lang="en-US" b="1"/>
            <a:t>Impressive Reasoning</a:t>
          </a:r>
          <a:endParaRPr lang="en-US"/>
        </a:p>
      </dgm:t>
    </dgm:pt>
    <dgm:pt modelId="{50E21A50-2CFA-4E84-BDEE-FA35CBBB3488}" type="parTrans" cxnId="{FBB6F5FF-D42C-4639-BEDE-B66095AA3EF8}">
      <dgm:prSet/>
      <dgm:spPr/>
      <dgm:t>
        <a:bodyPr/>
        <a:lstStyle/>
        <a:p>
          <a:endParaRPr lang="en-US"/>
        </a:p>
      </dgm:t>
    </dgm:pt>
    <dgm:pt modelId="{DC8D1210-B557-4874-B406-E762BA6EAC02}" type="sibTrans" cxnId="{FBB6F5FF-D42C-4639-BEDE-B66095AA3EF8}">
      <dgm:prSet/>
      <dgm:spPr/>
      <dgm:t>
        <a:bodyPr/>
        <a:lstStyle/>
        <a:p>
          <a:endParaRPr lang="en-US"/>
        </a:p>
      </dgm:t>
    </dgm:pt>
    <dgm:pt modelId="{8F4113CA-0829-4B4D-99B7-971CDCA155F9}">
      <dgm:prSet/>
      <dgm:spPr/>
      <dgm:t>
        <a:bodyPr/>
        <a:lstStyle/>
        <a:p>
          <a:pPr>
            <a:lnSpc>
              <a:spcPct val="100000"/>
            </a:lnSpc>
          </a:pPr>
          <a:r>
            <a:rPr lang="en-US" b="1"/>
            <a:t>Supports file upload</a:t>
          </a:r>
          <a:endParaRPr lang="en-US"/>
        </a:p>
      </dgm:t>
    </dgm:pt>
    <dgm:pt modelId="{39DFE6C9-4242-4EB1-A0C4-B142AAB08A49}" type="parTrans" cxnId="{2AECC745-EE60-42EC-A0C7-7A6075A71B14}">
      <dgm:prSet/>
      <dgm:spPr/>
      <dgm:t>
        <a:bodyPr/>
        <a:lstStyle/>
        <a:p>
          <a:endParaRPr lang="en-US"/>
        </a:p>
      </dgm:t>
    </dgm:pt>
    <dgm:pt modelId="{0A2CF4A2-CA26-4562-9660-A44276E585DF}" type="sibTrans" cxnId="{2AECC745-EE60-42EC-A0C7-7A6075A71B14}">
      <dgm:prSet/>
      <dgm:spPr/>
      <dgm:t>
        <a:bodyPr/>
        <a:lstStyle/>
        <a:p>
          <a:endParaRPr lang="en-US"/>
        </a:p>
      </dgm:t>
    </dgm:pt>
    <dgm:pt modelId="{AA2D5D8A-17E9-4A5B-BCB2-0CBF55BEA236}">
      <dgm:prSet/>
      <dgm:spPr/>
      <dgm:t>
        <a:bodyPr/>
        <a:lstStyle/>
        <a:p>
          <a:pPr>
            <a:lnSpc>
              <a:spcPct val="100000"/>
            </a:lnSpc>
          </a:pPr>
          <a:r>
            <a:rPr lang="en-US" b="1"/>
            <a:t>Runs Code Inline</a:t>
          </a:r>
          <a:endParaRPr lang="en-US"/>
        </a:p>
      </dgm:t>
    </dgm:pt>
    <dgm:pt modelId="{7440FEE2-0D4C-4294-B772-F9F7053A28B8}" type="parTrans" cxnId="{92627DFD-E214-4969-BDBA-3F10C5C77558}">
      <dgm:prSet/>
      <dgm:spPr/>
      <dgm:t>
        <a:bodyPr/>
        <a:lstStyle/>
        <a:p>
          <a:endParaRPr lang="en-US"/>
        </a:p>
      </dgm:t>
    </dgm:pt>
    <dgm:pt modelId="{605D9A7E-8CA6-4511-B386-A5ED4F977043}" type="sibTrans" cxnId="{92627DFD-E214-4969-BDBA-3F10C5C77558}">
      <dgm:prSet/>
      <dgm:spPr/>
      <dgm:t>
        <a:bodyPr/>
        <a:lstStyle/>
        <a:p>
          <a:endParaRPr lang="en-US"/>
        </a:p>
      </dgm:t>
    </dgm:pt>
    <dgm:pt modelId="{9DB40FDD-7313-46AB-8825-9F28EF323117}">
      <dgm:prSet/>
      <dgm:spPr/>
      <dgm:t>
        <a:bodyPr/>
        <a:lstStyle/>
        <a:p>
          <a:pPr>
            <a:lnSpc>
              <a:spcPct val="100000"/>
            </a:lnSpc>
          </a:pPr>
          <a:r>
            <a:rPr lang="en-US" b="1"/>
            <a:t>Custom GPTs</a:t>
          </a:r>
          <a:endParaRPr lang="en-US"/>
        </a:p>
      </dgm:t>
    </dgm:pt>
    <dgm:pt modelId="{CD0FC476-D88A-4EFC-BEB2-0B4B1FB57147}" type="parTrans" cxnId="{505C1F24-3133-4AF0-B0FD-8357783717A3}">
      <dgm:prSet/>
      <dgm:spPr/>
      <dgm:t>
        <a:bodyPr/>
        <a:lstStyle/>
        <a:p>
          <a:endParaRPr lang="en-US"/>
        </a:p>
      </dgm:t>
    </dgm:pt>
    <dgm:pt modelId="{520F4ED3-EB3B-47A0-9097-26AC0B6B9746}" type="sibTrans" cxnId="{505C1F24-3133-4AF0-B0FD-8357783717A3}">
      <dgm:prSet/>
      <dgm:spPr/>
      <dgm:t>
        <a:bodyPr/>
        <a:lstStyle/>
        <a:p>
          <a:endParaRPr lang="en-US"/>
        </a:p>
      </dgm:t>
    </dgm:pt>
    <dgm:pt modelId="{ABB984CC-221F-473E-9739-0F69731BB33A}">
      <dgm:prSet/>
      <dgm:spPr/>
      <dgm:t>
        <a:bodyPr/>
        <a:lstStyle/>
        <a:p>
          <a:pPr>
            <a:lnSpc>
              <a:spcPct val="100000"/>
            </a:lnSpc>
          </a:pPr>
          <a:r>
            <a:rPr lang="en-US" b="1"/>
            <a:t>Images and Video (with Sora)</a:t>
          </a:r>
          <a:endParaRPr lang="en-US"/>
        </a:p>
      </dgm:t>
    </dgm:pt>
    <dgm:pt modelId="{E60B7BC4-CDB4-420E-8912-D57B920B1804}" type="parTrans" cxnId="{A3DD9DEB-3994-4044-BFEB-09397C11D462}">
      <dgm:prSet/>
      <dgm:spPr/>
      <dgm:t>
        <a:bodyPr/>
        <a:lstStyle/>
        <a:p>
          <a:endParaRPr lang="en-US"/>
        </a:p>
      </dgm:t>
    </dgm:pt>
    <dgm:pt modelId="{242B6973-996B-4DED-AD6E-045448F3E293}" type="sibTrans" cxnId="{A3DD9DEB-3994-4044-BFEB-09397C11D462}">
      <dgm:prSet/>
      <dgm:spPr/>
      <dgm:t>
        <a:bodyPr/>
        <a:lstStyle/>
        <a:p>
          <a:endParaRPr lang="en-US"/>
        </a:p>
      </dgm:t>
    </dgm:pt>
    <dgm:pt modelId="{4A5212D8-9C54-4B17-B5CE-BA854C5B580E}" type="pres">
      <dgm:prSet presAssocID="{9E520159-05E7-4C7F-97BA-2CFE1AF298D1}" presName="root" presStyleCnt="0">
        <dgm:presLayoutVars>
          <dgm:dir/>
          <dgm:resizeHandles val="exact"/>
        </dgm:presLayoutVars>
      </dgm:prSet>
      <dgm:spPr/>
    </dgm:pt>
    <dgm:pt modelId="{9A1E8CB2-DA58-4AA6-98AC-2D0A52439DD7}" type="pres">
      <dgm:prSet presAssocID="{879D9822-5721-4BD4-A4A5-D306DB65F7FD}" presName="compNode" presStyleCnt="0"/>
      <dgm:spPr/>
    </dgm:pt>
    <dgm:pt modelId="{0DAA6B0D-F743-410C-B401-A2353EB5CF23}" type="pres">
      <dgm:prSet presAssocID="{879D9822-5721-4BD4-A4A5-D306DB65F7F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42E42B1C-DE29-4F0F-A325-8302FE198F90}" type="pres">
      <dgm:prSet presAssocID="{879D9822-5721-4BD4-A4A5-D306DB65F7FD}" presName="spaceRect" presStyleCnt="0"/>
      <dgm:spPr/>
    </dgm:pt>
    <dgm:pt modelId="{5930B62E-4FA3-4568-ABA8-BAED816FE5B8}" type="pres">
      <dgm:prSet presAssocID="{879D9822-5721-4BD4-A4A5-D306DB65F7FD}" presName="textRect" presStyleLbl="revTx" presStyleIdx="0" presStyleCnt="5">
        <dgm:presLayoutVars>
          <dgm:chMax val="1"/>
          <dgm:chPref val="1"/>
        </dgm:presLayoutVars>
      </dgm:prSet>
      <dgm:spPr/>
    </dgm:pt>
    <dgm:pt modelId="{7C89CE3A-D490-40DE-8D38-9F714630F104}" type="pres">
      <dgm:prSet presAssocID="{DC8D1210-B557-4874-B406-E762BA6EAC02}" presName="sibTrans" presStyleCnt="0"/>
      <dgm:spPr/>
    </dgm:pt>
    <dgm:pt modelId="{AEEE5017-4F93-495B-A19E-767B0EE51D32}" type="pres">
      <dgm:prSet presAssocID="{8F4113CA-0829-4B4D-99B7-971CDCA155F9}" presName="compNode" presStyleCnt="0"/>
      <dgm:spPr/>
    </dgm:pt>
    <dgm:pt modelId="{CF6779A7-9E27-4B96-9D37-79B42AF923E1}" type="pres">
      <dgm:prSet presAssocID="{8F4113CA-0829-4B4D-99B7-971CDCA155F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12D6754A-3F85-4B35-8BE7-99D1C52FBDD1}" type="pres">
      <dgm:prSet presAssocID="{8F4113CA-0829-4B4D-99B7-971CDCA155F9}" presName="spaceRect" presStyleCnt="0"/>
      <dgm:spPr/>
    </dgm:pt>
    <dgm:pt modelId="{B184737A-C7F5-4265-9D13-8BDF91FA758C}" type="pres">
      <dgm:prSet presAssocID="{8F4113CA-0829-4B4D-99B7-971CDCA155F9}" presName="textRect" presStyleLbl="revTx" presStyleIdx="1" presStyleCnt="5">
        <dgm:presLayoutVars>
          <dgm:chMax val="1"/>
          <dgm:chPref val="1"/>
        </dgm:presLayoutVars>
      </dgm:prSet>
      <dgm:spPr/>
    </dgm:pt>
    <dgm:pt modelId="{B8CB35D6-B55F-44B1-8FDD-47B89A324FCF}" type="pres">
      <dgm:prSet presAssocID="{0A2CF4A2-CA26-4562-9660-A44276E585DF}" presName="sibTrans" presStyleCnt="0"/>
      <dgm:spPr/>
    </dgm:pt>
    <dgm:pt modelId="{9D5FAD7E-14EE-4B41-8E2B-4D3DF4FAD9D2}" type="pres">
      <dgm:prSet presAssocID="{AA2D5D8A-17E9-4A5B-BCB2-0CBF55BEA236}" presName="compNode" presStyleCnt="0"/>
      <dgm:spPr/>
    </dgm:pt>
    <dgm:pt modelId="{869412EA-0907-4C73-9B54-F36D08695294}" type="pres">
      <dgm:prSet presAssocID="{AA2D5D8A-17E9-4A5B-BCB2-0CBF55BEA23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7B6E4E04-D5DB-4773-B83B-BF49D408CA61}" type="pres">
      <dgm:prSet presAssocID="{AA2D5D8A-17E9-4A5B-BCB2-0CBF55BEA236}" presName="spaceRect" presStyleCnt="0"/>
      <dgm:spPr/>
    </dgm:pt>
    <dgm:pt modelId="{DD29DEE3-F728-4E26-ADB2-B515DAB5813C}" type="pres">
      <dgm:prSet presAssocID="{AA2D5D8A-17E9-4A5B-BCB2-0CBF55BEA236}" presName="textRect" presStyleLbl="revTx" presStyleIdx="2" presStyleCnt="5">
        <dgm:presLayoutVars>
          <dgm:chMax val="1"/>
          <dgm:chPref val="1"/>
        </dgm:presLayoutVars>
      </dgm:prSet>
      <dgm:spPr/>
    </dgm:pt>
    <dgm:pt modelId="{C6EB10D5-36F6-4113-AC2E-95E1B8C0AF88}" type="pres">
      <dgm:prSet presAssocID="{605D9A7E-8CA6-4511-B386-A5ED4F977043}" presName="sibTrans" presStyleCnt="0"/>
      <dgm:spPr/>
    </dgm:pt>
    <dgm:pt modelId="{39FB414A-C323-47BD-AEC0-BD8FECBE8A3C}" type="pres">
      <dgm:prSet presAssocID="{9DB40FDD-7313-46AB-8825-9F28EF323117}" presName="compNode" presStyleCnt="0"/>
      <dgm:spPr/>
    </dgm:pt>
    <dgm:pt modelId="{F09672F9-630C-484E-993A-DE83E0ECB4F6}" type="pres">
      <dgm:prSet presAssocID="{9DB40FDD-7313-46AB-8825-9F28EF32311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ome"/>
        </a:ext>
      </dgm:extLst>
    </dgm:pt>
    <dgm:pt modelId="{36E332F8-BAD9-405D-BA5A-D652C2C533F4}" type="pres">
      <dgm:prSet presAssocID="{9DB40FDD-7313-46AB-8825-9F28EF323117}" presName="spaceRect" presStyleCnt="0"/>
      <dgm:spPr/>
    </dgm:pt>
    <dgm:pt modelId="{09B5AF62-81B8-4442-814F-D1246257A432}" type="pres">
      <dgm:prSet presAssocID="{9DB40FDD-7313-46AB-8825-9F28EF323117}" presName="textRect" presStyleLbl="revTx" presStyleIdx="3" presStyleCnt="5">
        <dgm:presLayoutVars>
          <dgm:chMax val="1"/>
          <dgm:chPref val="1"/>
        </dgm:presLayoutVars>
      </dgm:prSet>
      <dgm:spPr/>
    </dgm:pt>
    <dgm:pt modelId="{DB896101-214B-4FEC-B6C0-4D8D58BB392D}" type="pres">
      <dgm:prSet presAssocID="{520F4ED3-EB3B-47A0-9097-26AC0B6B9746}" presName="sibTrans" presStyleCnt="0"/>
      <dgm:spPr/>
    </dgm:pt>
    <dgm:pt modelId="{5E2E885F-15E8-4113-BCAB-D879723812F3}" type="pres">
      <dgm:prSet presAssocID="{ABB984CC-221F-473E-9739-0F69731BB33A}" presName="compNode" presStyleCnt="0"/>
      <dgm:spPr/>
    </dgm:pt>
    <dgm:pt modelId="{BF0CCCBF-3A97-45BB-8A37-FCA26576909A}" type="pres">
      <dgm:prSet presAssocID="{ABB984CC-221F-473E-9739-0F69731BB3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ilm strip"/>
        </a:ext>
      </dgm:extLst>
    </dgm:pt>
    <dgm:pt modelId="{1FE25BA4-381D-4E16-AC44-3BC4DD83DA9C}" type="pres">
      <dgm:prSet presAssocID="{ABB984CC-221F-473E-9739-0F69731BB33A}" presName="spaceRect" presStyleCnt="0"/>
      <dgm:spPr/>
    </dgm:pt>
    <dgm:pt modelId="{1A26EF95-3491-4165-AC58-591357D6A1B5}" type="pres">
      <dgm:prSet presAssocID="{ABB984CC-221F-473E-9739-0F69731BB33A}" presName="textRect" presStyleLbl="revTx" presStyleIdx="4" presStyleCnt="5">
        <dgm:presLayoutVars>
          <dgm:chMax val="1"/>
          <dgm:chPref val="1"/>
        </dgm:presLayoutVars>
      </dgm:prSet>
      <dgm:spPr/>
    </dgm:pt>
  </dgm:ptLst>
  <dgm:cxnLst>
    <dgm:cxn modelId="{505C1F24-3133-4AF0-B0FD-8357783717A3}" srcId="{9E520159-05E7-4C7F-97BA-2CFE1AF298D1}" destId="{9DB40FDD-7313-46AB-8825-9F28EF323117}" srcOrd="3" destOrd="0" parTransId="{CD0FC476-D88A-4EFC-BEB2-0B4B1FB57147}" sibTransId="{520F4ED3-EB3B-47A0-9097-26AC0B6B9746}"/>
    <dgm:cxn modelId="{AFF1F164-DEA3-4E72-84F3-886C63E0B764}" type="presOf" srcId="{8F4113CA-0829-4B4D-99B7-971CDCA155F9}" destId="{B184737A-C7F5-4265-9D13-8BDF91FA758C}" srcOrd="0" destOrd="0" presId="urn:microsoft.com/office/officeart/2018/2/layout/IconLabelList"/>
    <dgm:cxn modelId="{2AECC745-EE60-42EC-A0C7-7A6075A71B14}" srcId="{9E520159-05E7-4C7F-97BA-2CFE1AF298D1}" destId="{8F4113CA-0829-4B4D-99B7-971CDCA155F9}" srcOrd="1" destOrd="0" parTransId="{39DFE6C9-4242-4EB1-A0C4-B142AAB08A49}" sibTransId="{0A2CF4A2-CA26-4562-9660-A44276E585DF}"/>
    <dgm:cxn modelId="{58218A4C-3BA8-4A79-AE5E-3C4EA99FFC35}" type="presOf" srcId="{AA2D5D8A-17E9-4A5B-BCB2-0CBF55BEA236}" destId="{DD29DEE3-F728-4E26-ADB2-B515DAB5813C}" srcOrd="0" destOrd="0" presId="urn:microsoft.com/office/officeart/2018/2/layout/IconLabelList"/>
    <dgm:cxn modelId="{A60C3D86-C669-4948-942A-3F5368766DD1}" type="presOf" srcId="{879D9822-5721-4BD4-A4A5-D306DB65F7FD}" destId="{5930B62E-4FA3-4568-ABA8-BAED816FE5B8}" srcOrd="0" destOrd="0" presId="urn:microsoft.com/office/officeart/2018/2/layout/IconLabelList"/>
    <dgm:cxn modelId="{C93205BA-40F9-4218-85B6-39708B5F89BB}" type="presOf" srcId="{9E520159-05E7-4C7F-97BA-2CFE1AF298D1}" destId="{4A5212D8-9C54-4B17-B5CE-BA854C5B580E}" srcOrd="0" destOrd="0" presId="urn:microsoft.com/office/officeart/2018/2/layout/IconLabelList"/>
    <dgm:cxn modelId="{A4FD72C6-D6F7-48AA-8DA5-F910D92E24E8}" type="presOf" srcId="{9DB40FDD-7313-46AB-8825-9F28EF323117}" destId="{09B5AF62-81B8-4442-814F-D1246257A432}" srcOrd="0" destOrd="0" presId="urn:microsoft.com/office/officeart/2018/2/layout/IconLabelList"/>
    <dgm:cxn modelId="{A3DD9DEB-3994-4044-BFEB-09397C11D462}" srcId="{9E520159-05E7-4C7F-97BA-2CFE1AF298D1}" destId="{ABB984CC-221F-473E-9739-0F69731BB33A}" srcOrd="4" destOrd="0" parTransId="{E60B7BC4-CDB4-420E-8912-D57B920B1804}" sibTransId="{242B6973-996B-4DED-AD6E-045448F3E293}"/>
    <dgm:cxn modelId="{F6B900F5-221C-4F8C-9F89-7232A7256F4E}" type="presOf" srcId="{ABB984CC-221F-473E-9739-0F69731BB33A}" destId="{1A26EF95-3491-4165-AC58-591357D6A1B5}" srcOrd="0" destOrd="0" presId="urn:microsoft.com/office/officeart/2018/2/layout/IconLabelList"/>
    <dgm:cxn modelId="{92627DFD-E214-4969-BDBA-3F10C5C77558}" srcId="{9E520159-05E7-4C7F-97BA-2CFE1AF298D1}" destId="{AA2D5D8A-17E9-4A5B-BCB2-0CBF55BEA236}" srcOrd="2" destOrd="0" parTransId="{7440FEE2-0D4C-4294-B772-F9F7053A28B8}" sibTransId="{605D9A7E-8CA6-4511-B386-A5ED4F977043}"/>
    <dgm:cxn modelId="{FBB6F5FF-D42C-4639-BEDE-B66095AA3EF8}" srcId="{9E520159-05E7-4C7F-97BA-2CFE1AF298D1}" destId="{879D9822-5721-4BD4-A4A5-D306DB65F7FD}" srcOrd="0" destOrd="0" parTransId="{50E21A50-2CFA-4E84-BDEE-FA35CBBB3488}" sibTransId="{DC8D1210-B557-4874-B406-E762BA6EAC02}"/>
    <dgm:cxn modelId="{C55B63F2-2117-44CE-90D3-82E7F7992FB2}" type="presParOf" srcId="{4A5212D8-9C54-4B17-B5CE-BA854C5B580E}" destId="{9A1E8CB2-DA58-4AA6-98AC-2D0A52439DD7}" srcOrd="0" destOrd="0" presId="urn:microsoft.com/office/officeart/2018/2/layout/IconLabelList"/>
    <dgm:cxn modelId="{1230318A-A6D3-4304-B148-59FFD1D63595}" type="presParOf" srcId="{9A1E8CB2-DA58-4AA6-98AC-2D0A52439DD7}" destId="{0DAA6B0D-F743-410C-B401-A2353EB5CF23}" srcOrd="0" destOrd="0" presId="urn:microsoft.com/office/officeart/2018/2/layout/IconLabelList"/>
    <dgm:cxn modelId="{F4FE4187-91E7-4668-9DC9-9C9969563A60}" type="presParOf" srcId="{9A1E8CB2-DA58-4AA6-98AC-2D0A52439DD7}" destId="{42E42B1C-DE29-4F0F-A325-8302FE198F90}" srcOrd="1" destOrd="0" presId="urn:microsoft.com/office/officeart/2018/2/layout/IconLabelList"/>
    <dgm:cxn modelId="{2E3D1889-AC93-4A32-A686-1DA762121F9F}" type="presParOf" srcId="{9A1E8CB2-DA58-4AA6-98AC-2D0A52439DD7}" destId="{5930B62E-4FA3-4568-ABA8-BAED816FE5B8}" srcOrd="2" destOrd="0" presId="urn:microsoft.com/office/officeart/2018/2/layout/IconLabelList"/>
    <dgm:cxn modelId="{0AF04C00-7883-4A9E-A0A8-6C54D89AA6C0}" type="presParOf" srcId="{4A5212D8-9C54-4B17-B5CE-BA854C5B580E}" destId="{7C89CE3A-D490-40DE-8D38-9F714630F104}" srcOrd="1" destOrd="0" presId="urn:microsoft.com/office/officeart/2018/2/layout/IconLabelList"/>
    <dgm:cxn modelId="{C834B076-9CBF-4BC4-88DC-5C4E3E337DEE}" type="presParOf" srcId="{4A5212D8-9C54-4B17-B5CE-BA854C5B580E}" destId="{AEEE5017-4F93-495B-A19E-767B0EE51D32}" srcOrd="2" destOrd="0" presId="urn:microsoft.com/office/officeart/2018/2/layout/IconLabelList"/>
    <dgm:cxn modelId="{A6C1CA63-15C3-41CC-B1AE-D340AF0A066A}" type="presParOf" srcId="{AEEE5017-4F93-495B-A19E-767B0EE51D32}" destId="{CF6779A7-9E27-4B96-9D37-79B42AF923E1}" srcOrd="0" destOrd="0" presId="urn:microsoft.com/office/officeart/2018/2/layout/IconLabelList"/>
    <dgm:cxn modelId="{29ADF129-55A0-4AEA-B88A-EF45DD6FF37C}" type="presParOf" srcId="{AEEE5017-4F93-495B-A19E-767B0EE51D32}" destId="{12D6754A-3F85-4B35-8BE7-99D1C52FBDD1}" srcOrd="1" destOrd="0" presId="urn:microsoft.com/office/officeart/2018/2/layout/IconLabelList"/>
    <dgm:cxn modelId="{9E1AE269-6874-45C3-80DC-0A801912F4A8}" type="presParOf" srcId="{AEEE5017-4F93-495B-A19E-767B0EE51D32}" destId="{B184737A-C7F5-4265-9D13-8BDF91FA758C}" srcOrd="2" destOrd="0" presId="urn:microsoft.com/office/officeart/2018/2/layout/IconLabelList"/>
    <dgm:cxn modelId="{DDC27776-E96E-4D8D-92C2-2DCD1E7AEDF8}" type="presParOf" srcId="{4A5212D8-9C54-4B17-B5CE-BA854C5B580E}" destId="{B8CB35D6-B55F-44B1-8FDD-47B89A324FCF}" srcOrd="3" destOrd="0" presId="urn:microsoft.com/office/officeart/2018/2/layout/IconLabelList"/>
    <dgm:cxn modelId="{F884248B-DD0C-40B0-8CCB-D433B3EA2B5F}" type="presParOf" srcId="{4A5212D8-9C54-4B17-B5CE-BA854C5B580E}" destId="{9D5FAD7E-14EE-4B41-8E2B-4D3DF4FAD9D2}" srcOrd="4" destOrd="0" presId="urn:microsoft.com/office/officeart/2018/2/layout/IconLabelList"/>
    <dgm:cxn modelId="{97E6E15A-43C5-4BEB-B830-1E62091B0391}" type="presParOf" srcId="{9D5FAD7E-14EE-4B41-8E2B-4D3DF4FAD9D2}" destId="{869412EA-0907-4C73-9B54-F36D08695294}" srcOrd="0" destOrd="0" presId="urn:microsoft.com/office/officeart/2018/2/layout/IconLabelList"/>
    <dgm:cxn modelId="{42801F4F-6586-4CBA-9BBC-8D21B6FEA614}" type="presParOf" srcId="{9D5FAD7E-14EE-4B41-8E2B-4D3DF4FAD9D2}" destId="{7B6E4E04-D5DB-4773-B83B-BF49D408CA61}" srcOrd="1" destOrd="0" presId="urn:microsoft.com/office/officeart/2018/2/layout/IconLabelList"/>
    <dgm:cxn modelId="{D25261AC-CFF3-4AE5-94C4-7C56DB3DBFA4}" type="presParOf" srcId="{9D5FAD7E-14EE-4B41-8E2B-4D3DF4FAD9D2}" destId="{DD29DEE3-F728-4E26-ADB2-B515DAB5813C}" srcOrd="2" destOrd="0" presId="urn:microsoft.com/office/officeart/2018/2/layout/IconLabelList"/>
    <dgm:cxn modelId="{3C719213-6755-48BD-951C-C80C4A198EFC}" type="presParOf" srcId="{4A5212D8-9C54-4B17-B5CE-BA854C5B580E}" destId="{C6EB10D5-36F6-4113-AC2E-95E1B8C0AF88}" srcOrd="5" destOrd="0" presId="urn:microsoft.com/office/officeart/2018/2/layout/IconLabelList"/>
    <dgm:cxn modelId="{209D18D2-D0B8-4D86-9F95-B8E1D4058CF6}" type="presParOf" srcId="{4A5212D8-9C54-4B17-B5CE-BA854C5B580E}" destId="{39FB414A-C323-47BD-AEC0-BD8FECBE8A3C}" srcOrd="6" destOrd="0" presId="urn:microsoft.com/office/officeart/2018/2/layout/IconLabelList"/>
    <dgm:cxn modelId="{DF3D7E39-1826-4FDC-967D-AD6389E0E1D1}" type="presParOf" srcId="{39FB414A-C323-47BD-AEC0-BD8FECBE8A3C}" destId="{F09672F9-630C-484E-993A-DE83E0ECB4F6}" srcOrd="0" destOrd="0" presId="urn:microsoft.com/office/officeart/2018/2/layout/IconLabelList"/>
    <dgm:cxn modelId="{5C0E2DB8-847B-4A05-9F49-00C6D3619BD7}" type="presParOf" srcId="{39FB414A-C323-47BD-AEC0-BD8FECBE8A3C}" destId="{36E332F8-BAD9-405D-BA5A-D652C2C533F4}" srcOrd="1" destOrd="0" presId="urn:microsoft.com/office/officeart/2018/2/layout/IconLabelList"/>
    <dgm:cxn modelId="{14CA6110-4108-4C3B-86E0-6D855B7420B1}" type="presParOf" srcId="{39FB414A-C323-47BD-AEC0-BD8FECBE8A3C}" destId="{09B5AF62-81B8-4442-814F-D1246257A432}" srcOrd="2" destOrd="0" presId="urn:microsoft.com/office/officeart/2018/2/layout/IconLabelList"/>
    <dgm:cxn modelId="{E0BBD266-2AE5-491F-8F44-D71ACF62B9FF}" type="presParOf" srcId="{4A5212D8-9C54-4B17-B5CE-BA854C5B580E}" destId="{DB896101-214B-4FEC-B6C0-4D8D58BB392D}" srcOrd="7" destOrd="0" presId="urn:microsoft.com/office/officeart/2018/2/layout/IconLabelList"/>
    <dgm:cxn modelId="{08C1A6C5-5EB7-417F-AB61-881A53C67A82}" type="presParOf" srcId="{4A5212D8-9C54-4B17-B5CE-BA854C5B580E}" destId="{5E2E885F-15E8-4113-BCAB-D879723812F3}" srcOrd="8" destOrd="0" presId="urn:microsoft.com/office/officeart/2018/2/layout/IconLabelList"/>
    <dgm:cxn modelId="{2EF031C4-86E2-4704-9533-172892423702}" type="presParOf" srcId="{5E2E885F-15E8-4113-BCAB-D879723812F3}" destId="{BF0CCCBF-3A97-45BB-8A37-FCA26576909A}" srcOrd="0" destOrd="0" presId="urn:microsoft.com/office/officeart/2018/2/layout/IconLabelList"/>
    <dgm:cxn modelId="{EB4EE597-0617-49AE-A3E4-0944AF75E740}" type="presParOf" srcId="{5E2E885F-15E8-4113-BCAB-D879723812F3}" destId="{1FE25BA4-381D-4E16-AC44-3BC4DD83DA9C}" srcOrd="1" destOrd="0" presId="urn:microsoft.com/office/officeart/2018/2/layout/IconLabelList"/>
    <dgm:cxn modelId="{2A033341-1C3C-4AAC-8090-3C4CCF5C9538}" type="presParOf" srcId="{5E2E885F-15E8-4113-BCAB-D879723812F3}" destId="{1A26EF95-3491-4165-AC58-591357D6A1B5}" srcOrd="2" destOrd="0" presId="urn:microsoft.com/office/officeart/2018/2/layout/Icon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70489-810E-4ECD-A64D-277154F4D23F}">
      <dsp:nvSpPr>
        <dsp:cNvPr id="0" name=""/>
        <dsp:cNvSpPr/>
      </dsp:nvSpPr>
      <dsp:spPr>
        <a:xfrm>
          <a:off x="940570" y="1819728"/>
          <a:ext cx="1005539" cy="10055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85A8CE-0941-4EE7-A222-6B91E143B409}">
      <dsp:nvSpPr>
        <dsp:cNvPr id="0" name=""/>
        <dsp:cNvSpPr/>
      </dsp:nvSpPr>
      <dsp:spPr>
        <a:xfrm>
          <a:off x="6855" y="2953310"/>
          <a:ext cx="2872968" cy="44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Extensive and powerful Guardrails</a:t>
          </a:r>
          <a:endParaRPr lang="en-US" sz="1400" kern="1200"/>
        </a:p>
      </dsp:txBody>
      <dsp:txXfrm>
        <a:off x="6855" y="2953310"/>
        <a:ext cx="2872968" cy="444412"/>
      </dsp:txXfrm>
    </dsp:sp>
    <dsp:sp modelId="{3CA54105-7160-4DCD-8880-5BA586E69572}">
      <dsp:nvSpPr>
        <dsp:cNvPr id="0" name=""/>
        <dsp:cNvSpPr/>
      </dsp:nvSpPr>
      <dsp:spPr>
        <a:xfrm>
          <a:off x="6855" y="3457277"/>
          <a:ext cx="2872968" cy="1340189"/>
        </a:xfrm>
        <a:prstGeom prst="rect">
          <a:avLst/>
        </a:prstGeom>
        <a:noFill/>
        <a:ln>
          <a:noFill/>
        </a:ln>
        <a:effectLst/>
      </dsp:spPr>
      <dsp:style>
        <a:lnRef idx="0">
          <a:scrgbClr r="0" g="0" b="0"/>
        </a:lnRef>
        <a:fillRef idx="0">
          <a:scrgbClr r="0" g="0" b="0"/>
        </a:fillRef>
        <a:effectRef idx="0">
          <a:scrgbClr r="0" g="0" b="0"/>
        </a:effectRef>
        <a:fontRef idx="minor"/>
      </dsp:style>
    </dsp:sp>
    <dsp:sp modelId="{69F4B4FF-4C31-41E0-9263-3C7DA95BB3F9}">
      <dsp:nvSpPr>
        <dsp:cNvPr id="0" name=""/>
        <dsp:cNvSpPr/>
      </dsp:nvSpPr>
      <dsp:spPr>
        <a:xfrm>
          <a:off x="4316308" y="1819728"/>
          <a:ext cx="1005539" cy="10055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D28E92-B4FC-49DA-ADC4-BA5FC939ACAA}">
      <dsp:nvSpPr>
        <dsp:cNvPr id="0" name=""/>
        <dsp:cNvSpPr/>
      </dsp:nvSpPr>
      <dsp:spPr>
        <a:xfrm>
          <a:off x="3382594" y="2953310"/>
          <a:ext cx="2872968" cy="44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Advanced features</a:t>
          </a:r>
          <a:endParaRPr lang="en-US" sz="1400" kern="1200"/>
        </a:p>
      </dsp:txBody>
      <dsp:txXfrm>
        <a:off x="3382594" y="2953310"/>
        <a:ext cx="2872968" cy="444412"/>
      </dsp:txXfrm>
    </dsp:sp>
    <dsp:sp modelId="{9D81B44F-639D-4CCF-9AC9-C963446D4538}">
      <dsp:nvSpPr>
        <dsp:cNvPr id="0" name=""/>
        <dsp:cNvSpPr/>
      </dsp:nvSpPr>
      <dsp:spPr>
        <a:xfrm>
          <a:off x="3382594" y="3457277"/>
          <a:ext cx="2872968" cy="1340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Conversation Recall</a:t>
          </a:r>
          <a:endParaRPr lang="en-US" sz="1100" kern="1200"/>
        </a:p>
        <a:p>
          <a:pPr marL="0" lvl="0" indent="0" algn="ctr" defTabSz="488950">
            <a:lnSpc>
              <a:spcPct val="100000"/>
            </a:lnSpc>
            <a:spcBef>
              <a:spcPct val="0"/>
            </a:spcBef>
            <a:spcAft>
              <a:spcPct val="35000"/>
            </a:spcAft>
            <a:buNone/>
          </a:pPr>
          <a:r>
            <a:rPr lang="en-US" sz="1100" b="1" kern="1200"/>
            <a:t>Learns things about the user</a:t>
          </a:r>
          <a:endParaRPr lang="en-US" sz="1100" kern="1200"/>
        </a:p>
        <a:p>
          <a:pPr marL="0" lvl="0" indent="0" algn="ctr" defTabSz="488950">
            <a:lnSpc>
              <a:spcPct val="100000"/>
            </a:lnSpc>
            <a:spcBef>
              <a:spcPct val="0"/>
            </a:spcBef>
            <a:spcAft>
              <a:spcPct val="35000"/>
            </a:spcAft>
            <a:buNone/>
          </a:pPr>
          <a:r>
            <a:rPr lang="en-US" sz="1100" b="1" kern="1200"/>
            <a:t>Supports file upload</a:t>
          </a:r>
          <a:endParaRPr lang="en-US" sz="1100" kern="1200"/>
        </a:p>
      </dsp:txBody>
      <dsp:txXfrm>
        <a:off x="3382594" y="3457277"/>
        <a:ext cx="2872968" cy="1340189"/>
      </dsp:txXfrm>
    </dsp:sp>
    <dsp:sp modelId="{ECDD9BD4-DCDB-452A-BF76-24894A3D64B9}">
      <dsp:nvSpPr>
        <dsp:cNvPr id="0" name=""/>
        <dsp:cNvSpPr/>
      </dsp:nvSpPr>
      <dsp:spPr>
        <a:xfrm>
          <a:off x="7692047" y="1819728"/>
          <a:ext cx="1005539" cy="10055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6859A-88A9-4BA9-8FF6-BB17A75EECCD}">
      <dsp:nvSpPr>
        <dsp:cNvPr id="0" name=""/>
        <dsp:cNvSpPr/>
      </dsp:nvSpPr>
      <dsp:spPr>
        <a:xfrm>
          <a:off x="6758332" y="2953310"/>
          <a:ext cx="2872968" cy="44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These are the models you've heard of before </a:t>
          </a:r>
          <a:endParaRPr lang="en-US" sz="1400" kern="1200"/>
        </a:p>
      </dsp:txBody>
      <dsp:txXfrm>
        <a:off x="6758332" y="2953310"/>
        <a:ext cx="2872968" cy="444412"/>
      </dsp:txXfrm>
    </dsp:sp>
    <dsp:sp modelId="{027B29B6-266A-447E-80BF-326E0B6EB4A7}">
      <dsp:nvSpPr>
        <dsp:cNvPr id="0" name=""/>
        <dsp:cNvSpPr/>
      </dsp:nvSpPr>
      <dsp:spPr>
        <a:xfrm>
          <a:off x="6758332" y="3457277"/>
          <a:ext cx="2872968" cy="1340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(ChatGPT, Claude, Gemini)</a:t>
          </a:r>
          <a:endParaRPr lang="en-US" sz="1100" kern="1200"/>
        </a:p>
      </dsp:txBody>
      <dsp:txXfrm>
        <a:off x="6758332" y="3457277"/>
        <a:ext cx="2872968" cy="1340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A6B0D-F743-410C-B401-A2353EB5CF23}">
      <dsp:nvSpPr>
        <dsp:cNvPr id="0" name=""/>
        <dsp:cNvSpPr/>
      </dsp:nvSpPr>
      <dsp:spPr>
        <a:xfrm>
          <a:off x="766980" y="637566"/>
          <a:ext cx="1067798" cy="10677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30B62E-4FA3-4568-ABA8-BAED816FE5B8}">
      <dsp:nvSpPr>
        <dsp:cNvPr id="0" name=""/>
        <dsp:cNvSpPr/>
      </dsp:nvSpPr>
      <dsp:spPr>
        <a:xfrm>
          <a:off x="114436" y="2076543"/>
          <a:ext cx="2372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Impressive Reasoning</a:t>
          </a:r>
          <a:endParaRPr lang="en-US" sz="2300" kern="1200"/>
        </a:p>
      </dsp:txBody>
      <dsp:txXfrm>
        <a:off x="114436" y="2076543"/>
        <a:ext cx="2372886" cy="720000"/>
      </dsp:txXfrm>
    </dsp:sp>
    <dsp:sp modelId="{CF6779A7-9E27-4B96-9D37-79B42AF923E1}">
      <dsp:nvSpPr>
        <dsp:cNvPr id="0" name=""/>
        <dsp:cNvSpPr/>
      </dsp:nvSpPr>
      <dsp:spPr>
        <a:xfrm>
          <a:off x="3555121" y="637566"/>
          <a:ext cx="1067798" cy="10677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4737A-C7F5-4265-9D13-8BDF91FA758C}">
      <dsp:nvSpPr>
        <dsp:cNvPr id="0" name=""/>
        <dsp:cNvSpPr/>
      </dsp:nvSpPr>
      <dsp:spPr>
        <a:xfrm>
          <a:off x="2902577" y="2076543"/>
          <a:ext cx="2372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Supports file upload</a:t>
          </a:r>
          <a:endParaRPr lang="en-US" sz="2300" kern="1200"/>
        </a:p>
      </dsp:txBody>
      <dsp:txXfrm>
        <a:off x="2902577" y="2076543"/>
        <a:ext cx="2372886" cy="720000"/>
      </dsp:txXfrm>
    </dsp:sp>
    <dsp:sp modelId="{869412EA-0907-4C73-9B54-F36D08695294}">
      <dsp:nvSpPr>
        <dsp:cNvPr id="0" name=""/>
        <dsp:cNvSpPr/>
      </dsp:nvSpPr>
      <dsp:spPr>
        <a:xfrm>
          <a:off x="6343263" y="637566"/>
          <a:ext cx="1067798" cy="10677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29DEE3-F728-4E26-ADB2-B515DAB5813C}">
      <dsp:nvSpPr>
        <dsp:cNvPr id="0" name=""/>
        <dsp:cNvSpPr/>
      </dsp:nvSpPr>
      <dsp:spPr>
        <a:xfrm>
          <a:off x="5690719" y="2076543"/>
          <a:ext cx="2372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Runs Code Inline</a:t>
          </a:r>
          <a:endParaRPr lang="en-US" sz="2300" kern="1200"/>
        </a:p>
      </dsp:txBody>
      <dsp:txXfrm>
        <a:off x="5690719" y="2076543"/>
        <a:ext cx="2372886" cy="720000"/>
      </dsp:txXfrm>
    </dsp:sp>
    <dsp:sp modelId="{F09672F9-630C-484E-993A-DE83E0ECB4F6}">
      <dsp:nvSpPr>
        <dsp:cNvPr id="0" name=""/>
        <dsp:cNvSpPr/>
      </dsp:nvSpPr>
      <dsp:spPr>
        <a:xfrm>
          <a:off x="9131404" y="637566"/>
          <a:ext cx="1067798" cy="10677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B5AF62-81B8-4442-814F-D1246257A432}">
      <dsp:nvSpPr>
        <dsp:cNvPr id="0" name=""/>
        <dsp:cNvSpPr/>
      </dsp:nvSpPr>
      <dsp:spPr>
        <a:xfrm>
          <a:off x="8478861" y="2076543"/>
          <a:ext cx="2372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Custom GPTs</a:t>
          </a:r>
          <a:endParaRPr lang="en-US" sz="2300" kern="1200"/>
        </a:p>
      </dsp:txBody>
      <dsp:txXfrm>
        <a:off x="8478861" y="2076543"/>
        <a:ext cx="2372886" cy="720000"/>
      </dsp:txXfrm>
    </dsp:sp>
    <dsp:sp modelId="{BF0CCCBF-3A97-45BB-8A37-FCA26576909A}">
      <dsp:nvSpPr>
        <dsp:cNvPr id="0" name=""/>
        <dsp:cNvSpPr/>
      </dsp:nvSpPr>
      <dsp:spPr>
        <a:xfrm>
          <a:off x="4949192" y="3389765"/>
          <a:ext cx="1067798" cy="10677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26EF95-3491-4165-AC58-591357D6A1B5}">
      <dsp:nvSpPr>
        <dsp:cNvPr id="0" name=""/>
        <dsp:cNvSpPr/>
      </dsp:nvSpPr>
      <dsp:spPr>
        <a:xfrm>
          <a:off x="4296648" y="4828742"/>
          <a:ext cx="2372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Images and Video (with Sora)</a:t>
          </a:r>
          <a:endParaRPr lang="en-US" sz="2300" kern="1200"/>
        </a:p>
      </dsp:txBody>
      <dsp:txXfrm>
        <a:off x="4296648" y="4828742"/>
        <a:ext cx="2372886"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5F161B-7212-421D-9BAA-FA89BB517CE5}"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1523D-0A9D-40EE-A727-538496F1250F}" type="slidenum">
              <a:rPr lang="en-US" smtClean="0"/>
              <a:t>‹#›</a:t>
            </a:fld>
            <a:endParaRPr lang="en-US"/>
          </a:p>
        </p:txBody>
      </p:sp>
    </p:spTree>
    <p:extLst>
      <p:ext uri="{BB962C8B-B14F-4D97-AF65-F5344CB8AC3E}">
        <p14:creationId xmlns:p14="http://schemas.microsoft.com/office/powerpoint/2010/main" val="309740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0CD30-7382-D2AE-F680-E22072E71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DB03C-D291-C1F1-C0A1-EB087BB13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4DAC5-CF10-34BD-FF1B-2481BAE73C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B0191E-9273-EB2D-5854-100325EB1C71}"/>
              </a:ext>
            </a:extLst>
          </p:cNvPr>
          <p:cNvSpPr>
            <a:spLocks noGrp="1"/>
          </p:cNvSpPr>
          <p:nvPr>
            <p:ph type="sldNum" sz="quarter" idx="5"/>
          </p:nvPr>
        </p:nvSpPr>
        <p:spPr/>
        <p:txBody>
          <a:bodyPr/>
          <a:lstStyle/>
          <a:p>
            <a:fld id="{7DE1523D-0A9D-40EE-A727-538496F1250F}" type="slidenum">
              <a:rPr lang="en-US" smtClean="0"/>
              <a:t>1</a:t>
            </a:fld>
            <a:endParaRPr lang="en-US"/>
          </a:p>
        </p:txBody>
      </p:sp>
    </p:spTree>
    <p:extLst>
      <p:ext uri="{BB962C8B-B14F-4D97-AF65-F5344CB8AC3E}">
        <p14:creationId xmlns:p14="http://schemas.microsoft.com/office/powerpoint/2010/main" val="136246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D2A2D-4E39-EF5C-BDBA-808815CB3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3205E-193D-4089-E3EF-5F8720A79F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7D85D-84F6-40B4-88EB-EEFFC5F65B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1F7E14F-B094-9920-0997-CD4EF730302F}"/>
              </a:ext>
            </a:extLst>
          </p:cNvPr>
          <p:cNvSpPr>
            <a:spLocks noGrp="1"/>
          </p:cNvSpPr>
          <p:nvPr>
            <p:ph type="sldNum" sz="quarter" idx="5"/>
          </p:nvPr>
        </p:nvSpPr>
        <p:spPr/>
        <p:txBody>
          <a:bodyPr/>
          <a:lstStyle/>
          <a:p>
            <a:fld id="{7DE1523D-0A9D-40EE-A727-538496F1250F}" type="slidenum">
              <a:rPr lang="en-US" smtClean="0"/>
              <a:t>23</a:t>
            </a:fld>
            <a:endParaRPr lang="en-US"/>
          </a:p>
        </p:txBody>
      </p:sp>
    </p:spTree>
    <p:extLst>
      <p:ext uri="{BB962C8B-B14F-4D97-AF65-F5344CB8AC3E}">
        <p14:creationId xmlns:p14="http://schemas.microsoft.com/office/powerpoint/2010/main" val="3046362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AA43E-609C-3318-B69D-C6FD076D0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C2312-94A7-0423-F5D8-66E1183C7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0C326-1852-E063-102E-7C7106A166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D1DFB3-46F8-BF9C-038E-CB43FD81DFE8}"/>
              </a:ext>
            </a:extLst>
          </p:cNvPr>
          <p:cNvSpPr>
            <a:spLocks noGrp="1"/>
          </p:cNvSpPr>
          <p:nvPr>
            <p:ph type="sldNum" sz="quarter" idx="5"/>
          </p:nvPr>
        </p:nvSpPr>
        <p:spPr/>
        <p:txBody>
          <a:bodyPr/>
          <a:lstStyle/>
          <a:p>
            <a:fld id="{7DE1523D-0A9D-40EE-A727-538496F1250F}" type="slidenum">
              <a:rPr lang="en-US" smtClean="0"/>
              <a:t>24</a:t>
            </a:fld>
            <a:endParaRPr lang="en-US"/>
          </a:p>
        </p:txBody>
      </p:sp>
    </p:spTree>
    <p:extLst>
      <p:ext uri="{BB962C8B-B14F-4D97-AF65-F5344CB8AC3E}">
        <p14:creationId xmlns:p14="http://schemas.microsoft.com/office/powerpoint/2010/main" val="337419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1F805-EF57-8A54-6585-0A61D25C4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4BAD6-3A88-B3E8-9D68-A65201A84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981E67-2CD2-37AE-8690-70E18F715F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873C2D-8B4C-C64C-9179-CA36B0E2762A}"/>
              </a:ext>
            </a:extLst>
          </p:cNvPr>
          <p:cNvSpPr>
            <a:spLocks noGrp="1"/>
          </p:cNvSpPr>
          <p:nvPr>
            <p:ph type="sldNum" sz="quarter" idx="5"/>
          </p:nvPr>
        </p:nvSpPr>
        <p:spPr/>
        <p:txBody>
          <a:bodyPr/>
          <a:lstStyle/>
          <a:p>
            <a:fld id="{7DE1523D-0A9D-40EE-A727-538496F1250F}" type="slidenum">
              <a:rPr lang="en-US" smtClean="0"/>
              <a:t>25</a:t>
            </a:fld>
            <a:endParaRPr lang="en-US"/>
          </a:p>
        </p:txBody>
      </p:sp>
    </p:spTree>
    <p:extLst>
      <p:ext uri="{BB962C8B-B14F-4D97-AF65-F5344CB8AC3E}">
        <p14:creationId xmlns:p14="http://schemas.microsoft.com/office/powerpoint/2010/main" val="154234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E2CD-64D5-7B9D-1350-4EE7CBA76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703F7-62BA-2E9F-B5C6-01E074696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1D57D-4B15-2F7E-2405-0F5DA04E2F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F19C18-874C-BD76-407B-7D8EFCE9237B}"/>
              </a:ext>
            </a:extLst>
          </p:cNvPr>
          <p:cNvSpPr>
            <a:spLocks noGrp="1"/>
          </p:cNvSpPr>
          <p:nvPr>
            <p:ph type="sldNum" sz="quarter" idx="5"/>
          </p:nvPr>
        </p:nvSpPr>
        <p:spPr/>
        <p:txBody>
          <a:bodyPr/>
          <a:lstStyle/>
          <a:p>
            <a:fld id="{7DE1523D-0A9D-40EE-A727-538496F1250F}" type="slidenum">
              <a:rPr lang="en-US" smtClean="0"/>
              <a:t>12</a:t>
            </a:fld>
            <a:endParaRPr lang="en-US"/>
          </a:p>
        </p:txBody>
      </p:sp>
    </p:spTree>
    <p:extLst>
      <p:ext uri="{BB962C8B-B14F-4D97-AF65-F5344CB8AC3E}">
        <p14:creationId xmlns:p14="http://schemas.microsoft.com/office/powerpoint/2010/main" val="3759312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1F97D-BA4E-800B-6802-D4558C87D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27782-C2F8-0D86-5A21-AE0753E61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BE9552-B5AC-4EF7-0DD0-6F0C43B1C2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424359E-150B-1F2F-2C14-6F4841779CDF}"/>
              </a:ext>
            </a:extLst>
          </p:cNvPr>
          <p:cNvSpPr>
            <a:spLocks noGrp="1"/>
          </p:cNvSpPr>
          <p:nvPr>
            <p:ph type="sldNum" sz="quarter" idx="5"/>
          </p:nvPr>
        </p:nvSpPr>
        <p:spPr/>
        <p:txBody>
          <a:bodyPr/>
          <a:lstStyle/>
          <a:p>
            <a:fld id="{7DE1523D-0A9D-40EE-A727-538496F1250F}" type="slidenum">
              <a:rPr lang="en-US" smtClean="0"/>
              <a:t>13</a:t>
            </a:fld>
            <a:endParaRPr lang="en-US"/>
          </a:p>
        </p:txBody>
      </p:sp>
    </p:spTree>
    <p:extLst>
      <p:ext uri="{BB962C8B-B14F-4D97-AF65-F5344CB8AC3E}">
        <p14:creationId xmlns:p14="http://schemas.microsoft.com/office/powerpoint/2010/main" val="410359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B778-B4CB-9043-9081-0DCC3DB47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45B9B7-F563-8FFD-4039-FBAE99462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7CE35-F2A9-C248-3CAD-A1FAEDAF5F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97A19B-1B83-2DA1-9E92-5B1D550EC14E}"/>
              </a:ext>
            </a:extLst>
          </p:cNvPr>
          <p:cNvSpPr>
            <a:spLocks noGrp="1"/>
          </p:cNvSpPr>
          <p:nvPr>
            <p:ph type="sldNum" sz="quarter" idx="5"/>
          </p:nvPr>
        </p:nvSpPr>
        <p:spPr/>
        <p:txBody>
          <a:bodyPr/>
          <a:lstStyle/>
          <a:p>
            <a:fld id="{7DE1523D-0A9D-40EE-A727-538496F1250F}" type="slidenum">
              <a:rPr lang="en-US" smtClean="0"/>
              <a:t>17</a:t>
            </a:fld>
            <a:endParaRPr lang="en-US"/>
          </a:p>
        </p:txBody>
      </p:sp>
    </p:spTree>
    <p:extLst>
      <p:ext uri="{BB962C8B-B14F-4D97-AF65-F5344CB8AC3E}">
        <p14:creationId xmlns:p14="http://schemas.microsoft.com/office/powerpoint/2010/main" val="1805769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D5BBC-89F5-85AA-F665-397AB4F28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D534C-6A04-49A1-D47A-F9B96ED2B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25866-085B-6C8F-0E00-6D3F23BD46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9393F2-1CEB-4C96-1F9E-3432AD0B2D03}"/>
              </a:ext>
            </a:extLst>
          </p:cNvPr>
          <p:cNvSpPr>
            <a:spLocks noGrp="1"/>
          </p:cNvSpPr>
          <p:nvPr>
            <p:ph type="sldNum" sz="quarter" idx="5"/>
          </p:nvPr>
        </p:nvSpPr>
        <p:spPr/>
        <p:txBody>
          <a:bodyPr/>
          <a:lstStyle/>
          <a:p>
            <a:fld id="{7DE1523D-0A9D-40EE-A727-538496F1250F}" type="slidenum">
              <a:rPr lang="en-US" smtClean="0"/>
              <a:t>18</a:t>
            </a:fld>
            <a:endParaRPr lang="en-US"/>
          </a:p>
        </p:txBody>
      </p:sp>
    </p:spTree>
    <p:extLst>
      <p:ext uri="{BB962C8B-B14F-4D97-AF65-F5344CB8AC3E}">
        <p14:creationId xmlns:p14="http://schemas.microsoft.com/office/powerpoint/2010/main" val="3303846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D065E-B9A8-E902-F633-C65A31F9E6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C22454-DEEC-6FCD-976A-E49E1E7D7A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DEC27-8EE6-D770-D6FC-817125CEC8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9DD07B-8437-3877-7345-689CEA151DA4}"/>
              </a:ext>
            </a:extLst>
          </p:cNvPr>
          <p:cNvSpPr>
            <a:spLocks noGrp="1"/>
          </p:cNvSpPr>
          <p:nvPr>
            <p:ph type="sldNum" sz="quarter" idx="5"/>
          </p:nvPr>
        </p:nvSpPr>
        <p:spPr/>
        <p:txBody>
          <a:bodyPr/>
          <a:lstStyle/>
          <a:p>
            <a:fld id="{7DE1523D-0A9D-40EE-A727-538496F1250F}" type="slidenum">
              <a:rPr lang="en-US" smtClean="0"/>
              <a:t>19</a:t>
            </a:fld>
            <a:endParaRPr lang="en-US"/>
          </a:p>
        </p:txBody>
      </p:sp>
    </p:spTree>
    <p:extLst>
      <p:ext uri="{BB962C8B-B14F-4D97-AF65-F5344CB8AC3E}">
        <p14:creationId xmlns:p14="http://schemas.microsoft.com/office/powerpoint/2010/main" val="2868805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FABDD-D94B-5B1B-204A-4BE5C6E49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D60FE-6B7D-E02C-C218-80884114C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E9CEB7-A2C5-1F92-F7A7-CC97869BE3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AD8B0D-F0C5-89AA-67AF-4032E3CDC880}"/>
              </a:ext>
            </a:extLst>
          </p:cNvPr>
          <p:cNvSpPr>
            <a:spLocks noGrp="1"/>
          </p:cNvSpPr>
          <p:nvPr>
            <p:ph type="sldNum" sz="quarter" idx="5"/>
          </p:nvPr>
        </p:nvSpPr>
        <p:spPr/>
        <p:txBody>
          <a:bodyPr/>
          <a:lstStyle/>
          <a:p>
            <a:fld id="{7DE1523D-0A9D-40EE-A727-538496F1250F}" type="slidenum">
              <a:rPr lang="en-US" smtClean="0"/>
              <a:t>20</a:t>
            </a:fld>
            <a:endParaRPr lang="en-US"/>
          </a:p>
        </p:txBody>
      </p:sp>
    </p:spTree>
    <p:extLst>
      <p:ext uri="{BB962C8B-B14F-4D97-AF65-F5344CB8AC3E}">
        <p14:creationId xmlns:p14="http://schemas.microsoft.com/office/powerpoint/2010/main" val="1645383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18C58-46BB-BE5E-7678-FE94A95D6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DB38F-CA5E-FA3E-2A3A-76AF32ED7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EDDE5-DCE2-9E62-2F57-73E6E80BA3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758F39-A3F5-E4DA-4248-3F5BD83EEEF1}"/>
              </a:ext>
            </a:extLst>
          </p:cNvPr>
          <p:cNvSpPr>
            <a:spLocks noGrp="1"/>
          </p:cNvSpPr>
          <p:nvPr>
            <p:ph type="sldNum" sz="quarter" idx="5"/>
          </p:nvPr>
        </p:nvSpPr>
        <p:spPr/>
        <p:txBody>
          <a:bodyPr/>
          <a:lstStyle/>
          <a:p>
            <a:fld id="{7DE1523D-0A9D-40EE-A727-538496F1250F}" type="slidenum">
              <a:rPr lang="en-US" smtClean="0"/>
              <a:t>21</a:t>
            </a:fld>
            <a:endParaRPr lang="en-US"/>
          </a:p>
        </p:txBody>
      </p:sp>
    </p:spTree>
    <p:extLst>
      <p:ext uri="{BB962C8B-B14F-4D97-AF65-F5344CB8AC3E}">
        <p14:creationId xmlns:p14="http://schemas.microsoft.com/office/powerpoint/2010/main" val="1882145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2A6F-4B52-F7B4-D13A-815BE52B2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AEC57-FCBF-E714-1B5D-F26C3FC9A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133CCC-9248-CAD2-1BB6-740998E3E0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B21E02-A654-CD1A-A57D-7CF305301DCF}"/>
              </a:ext>
            </a:extLst>
          </p:cNvPr>
          <p:cNvSpPr>
            <a:spLocks noGrp="1"/>
          </p:cNvSpPr>
          <p:nvPr>
            <p:ph type="sldNum" sz="quarter" idx="5"/>
          </p:nvPr>
        </p:nvSpPr>
        <p:spPr/>
        <p:txBody>
          <a:bodyPr/>
          <a:lstStyle/>
          <a:p>
            <a:fld id="{7DE1523D-0A9D-40EE-A727-538496F1250F}" type="slidenum">
              <a:rPr lang="en-US" smtClean="0"/>
              <a:t>22</a:t>
            </a:fld>
            <a:endParaRPr lang="en-US"/>
          </a:p>
        </p:txBody>
      </p:sp>
    </p:spTree>
    <p:extLst>
      <p:ext uri="{BB962C8B-B14F-4D97-AF65-F5344CB8AC3E}">
        <p14:creationId xmlns:p14="http://schemas.microsoft.com/office/powerpoint/2010/main" val="427758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2.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his-person-does-not-exist.com/en"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ideo" Target="https://www.youtube.com/embed/UQmgKIWFnHc?feature=oembed" TargetMode="External"/><Relationship Id="rId5" Type="http://schemas.openxmlformats.org/officeDocument/2006/relationships/image" Target="../media/image43.jpe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ideo" Target="https://www.youtube.com/embed/bXKkZh2UEEA?feature=oembed" TargetMode="External"/><Relationship Id="rId5" Type="http://schemas.openxmlformats.org/officeDocument/2006/relationships/image" Target="../media/image44.jpe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suno.com/home" TargetMode="External"/><Relationship Id="rId5" Type="http://schemas.openxmlformats.org/officeDocument/2006/relationships/hyperlink" Target="https://www.retellai.com/" TargetMode="External"/><Relationship Id="rId4" Type="http://schemas.openxmlformats.org/officeDocument/2006/relationships/hyperlink" Target="https://elevenlabs.i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3.jpeg"/><Relationship Id="rId5" Type="http://schemas.openxmlformats.org/officeDocument/2006/relationships/image" Target="../media/image3.png"/><Relationship Id="rId10" Type="http://schemas.openxmlformats.org/officeDocument/2006/relationships/image" Target="../media/image52.jpeg"/><Relationship Id="rId4" Type="http://schemas.openxmlformats.org/officeDocument/2006/relationships/image" Target="../media/image2.svg"/><Relationship Id="rId9" Type="http://schemas.openxmlformats.org/officeDocument/2006/relationships/image" Target="../media/image51.jpe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3.png"/><Relationship Id="rId7" Type="http://schemas.openxmlformats.org/officeDocument/2006/relationships/image" Target="../media/image60.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diagramData" Target="../diagrams/data1.xml"/><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11" Type="http://schemas.microsoft.com/office/2007/relationships/diagramDrawing" Target="../diagrams/drawing1.xml"/><Relationship Id="rId5" Type="http://schemas.openxmlformats.org/officeDocument/2006/relationships/image" Target="../media/image6.sv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diagramDrawing" Target="../diagrams/drawing2.xml"/><Relationship Id="rId3" Type="http://schemas.openxmlformats.org/officeDocument/2006/relationships/image" Target="../media/image5.svg"/><Relationship Id="rId7" Type="http://schemas.openxmlformats.org/officeDocument/2006/relationships/image" Target="../media/image17.png"/><Relationship Id="rId12"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chatgpt.com/?model=o3" TargetMode="External"/><Relationship Id="rId11" Type="http://schemas.openxmlformats.org/officeDocument/2006/relationships/diagramQuickStyle" Target="../diagrams/quickStyle2.xml"/><Relationship Id="rId5" Type="http://schemas.openxmlformats.org/officeDocument/2006/relationships/image" Target="../media/image6.svg"/><Relationship Id="rId10" Type="http://schemas.openxmlformats.org/officeDocument/2006/relationships/diagramLayout" Target="../diagrams/layout2.xml"/><Relationship Id="rId4" Type="http://schemas.openxmlformats.org/officeDocument/2006/relationships/image" Target="../media/image3.png"/><Relationship Id="rId9"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4.sv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jpeg"/><Relationship Id="rId11" Type="http://schemas.openxmlformats.org/officeDocument/2006/relationships/image" Target="../media/image36.jpeg"/><Relationship Id="rId5" Type="http://schemas.openxmlformats.org/officeDocument/2006/relationships/image" Target="../media/image6.svg"/><Relationship Id="rId10"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6.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sora.chatgpt.com/" TargetMode="External"/><Relationship Id="rId5" Type="http://schemas.openxmlformats.org/officeDocument/2006/relationships/image" Target="../media/image6.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C3D7ED34-D736-4411-D210-64191B2879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E18C34-8842-4DA0-2EDF-05456583E364}"/>
              </a:ext>
            </a:extLst>
          </p:cNvPr>
          <p:cNvSpPr/>
          <p:nvPr/>
        </p:nvSpPr>
        <p:spPr>
          <a:xfrm>
            <a:off x="6671940" y="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C05F2A97-5579-33DE-114E-83FC9320C771}"/>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err="1">
                <a:solidFill>
                  <a:srgbClr val="141E20"/>
                </a:solidFill>
                <a:latin typeface="Proxima Nova Bold"/>
                <a:ea typeface="Proxima Nova Bold"/>
                <a:cs typeface="Proxima Nova Bold"/>
                <a:sym typeface="Proxima Nova Bold"/>
              </a:rPr>
              <a:t>Aedhan</a:t>
            </a:r>
            <a:r>
              <a:rPr lang="en-US" sz="6000" b="1">
                <a:solidFill>
                  <a:srgbClr val="141E20"/>
                </a:solidFill>
                <a:latin typeface="Proxima Nova Bold"/>
                <a:ea typeface="Proxima Nova Bold"/>
                <a:cs typeface="Proxima Nova Bold"/>
                <a:sym typeface="Proxima Nova Bold"/>
              </a:rPr>
              <a:t> | 3 Truths and 1 Lie </a:t>
            </a:r>
          </a:p>
        </p:txBody>
      </p:sp>
      <p:sp>
        <p:nvSpPr>
          <p:cNvPr id="6" name="Freeform 10">
            <a:extLst>
              <a:ext uri="{FF2B5EF4-FFF2-40B4-BE49-F238E27FC236}">
                <a16:creationId xmlns:a16="http://schemas.microsoft.com/office/drawing/2014/main" id="{74C69F7E-3E71-210E-9DA7-3882AEC01249}"/>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7" name="Rectangle: Rounded Corners 6">
            <a:extLst>
              <a:ext uri="{FF2B5EF4-FFF2-40B4-BE49-F238E27FC236}">
                <a16:creationId xmlns:a16="http://schemas.microsoft.com/office/drawing/2014/main" id="{49DD9307-8073-4D40-C48D-E8C34C292F79}"/>
              </a:ext>
            </a:extLst>
          </p:cNvPr>
          <p:cNvSpPr/>
          <p:nvPr/>
        </p:nvSpPr>
        <p:spPr>
          <a:xfrm>
            <a:off x="1355836" y="2940852"/>
            <a:ext cx="7708743" cy="2009521"/>
          </a:xfrm>
          <a:prstGeom prst="roundRect">
            <a:avLst/>
          </a:prstGeom>
          <a:solidFill>
            <a:srgbClr val="2A93A3"/>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3200" err="1">
                <a:solidFill>
                  <a:schemeClr val="bg1"/>
                </a:solidFill>
                <a:latin typeface="Proxima Nova Bold"/>
              </a:rPr>
              <a:t>Aedhan</a:t>
            </a:r>
            <a:r>
              <a:rPr lang="en-US" sz="3200">
                <a:solidFill>
                  <a:schemeClr val="bg1"/>
                </a:solidFill>
                <a:latin typeface="Proxima Nova Bold"/>
              </a:rPr>
              <a:t> is my middle name not my first name</a:t>
            </a:r>
          </a:p>
        </p:txBody>
      </p:sp>
      <p:sp>
        <p:nvSpPr>
          <p:cNvPr id="8" name="Rectangle: Rounded Corners 7">
            <a:extLst>
              <a:ext uri="{FF2B5EF4-FFF2-40B4-BE49-F238E27FC236}">
                <a16:creationId xmlns:a16="http://schemas.microsoft.com/office/drawing/2014/main" id="{F961B619-6D96-1A1F-A774-ED1FAA250740}"/>
              </a:ext>
            </a:extLst>
          </p:cNvPr>
          <p:cNvSpPr/>
          <p:nvPr/>
        </p:nvSpPr>
        <p:spPr>
          <a:xfrm>
            <a:off x="9837683" y="2940851"/>
            <a:ext cx="7708743" cy="2009521"/>
          </a:xfrm>
          <a:prstGeom prst="roundRect">
            <a:avLst/>
          </a:prstGeom>
          <a:solidFill>
            <a:srgbClr val="42737A"/>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3200">
                <a:solidFill>
                  <a:schemeClr val="bg1"/>
                </a:solidFill>
                <a:latin typeface="Proxima Nova Bold"/>
              </a:rPr>
              <a:t>I lived in Austria for a year</a:t>
            </a:r>
          </a:p>
        </p:txBody>
      </p:sp>
      <p:sp>
        <p:nvSpPr>
          <p:cNvPr id="9" name="Rectangle: Rounded Corners 8">
            <a:extLst>
              <a:ext uri="{FF2B5EF4-FFF2-40B4-BE49-F238E27FC236}">
                <a16:creationId xmlns:a16="http://schemas.microsoft.com/office/drawing/2014/main" id="{8025BB72-6CD6-E5B5-B29C-C76B724006C3}"/>
              </a:ext>
            </a:extLst>
          </p:cNvPr>
          <p:cNvSpPr/>
          <p:nvPr/>
        </p:nvSpPr>
        <p:spPr>
          <a:xfrm>
            <a:off x="1355837" y="5392889"/>
            <a:ext cx="7708743" cy="2009521"/>
          </a:xfrm>
          <a:prstGeom prst="roundRect">
            <a:avLst/>
          </a:prstGeom>
          <a:solidFill>
            <a:srgbClr val="245259"/>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3200">
                <a:solidFill>
                  <a:schemeClr val="bg1"/>
                </a:solidFill>
                <a:latin typeface="Proxima Nova Bold"/>
              </a:rPr>
              <a:t>I have Canadian Citizenship</a:t>
            </a:r>
          </a:p>
        </p:txBody>
      </p:sp>
      <p:sp>
        <p:nvSpPr>
          <p:cNvPr id="10" name="Rectangle: Rounded Corners 9">
            <a:extLst>
              <a:ext uri="{FF2B5EF4-FFF2-40B4-BE49-F238E27FC236}">
                <a16:creationId xmlns:a16="http://schemas.microsoft.com/office/drawing/2014/main" id="{9C043260-2BD2-364B-D286-ED9FC419701A}"/>
              </a:ext>
            </a:extLst>
          </p:cNvPr>
          <p:cNvSpPr/>
          <p:nvPr/>
        </p:nvSpPr>
        <p:spPr>
          <a:xfrm>
            <a:off x="9837683" y="5392888"/>
            <a:ext cx="7708743" cy="2009521"/>
          </a:xfrm>
          <a:prstGeom prst="roundRect">
            <a:avLst/>
          </a:prstGeom>
          <a:solidFill>
            <a:srgbClr val="799EA3"/>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endParaRPr lang="en-US" sz="3200">
              <a:solidFill>
                <a:schemeClr val="bg1"/>
              </a:solidFill>
              <a:latin typeface="Proxima Nova Bold"/>
            </a:endParaRPr>
          </a:p>
          <a:p>
            <a:pPr algn="ctr"/>
            <a:r>
              <a:rPr lang="en-US" sz="3200">
                <a:solidFill>
                  <a:schemeClr val="bg1"/>
                </a:solidFill>
                <a:latin typeface="Proxima Nova Bold"/>
              </a:rPr>
              <a:t>I've hiked up a volcano</a:t>
            </a:r>
            <a:endParaRPr lang="en-US">
              <a:solidFill>
                <a:schemeClr val="bg1"/>
              </a:solidFill>
            </a:endParaRPr>
          </a:p>
          <a:p>
            <a:pPr algn="ctr"/>
            <a:endParaRPr lang="en-US" sz="3200">
              <a:solidFill>
                <a:schemeClr val="bg1"/>
              </a:solidFill>
              <a:latin typeface="Proxima Nova Bold"/>
            </a:endParaRPr>
          </a:p>
        </p:txBody>
      </p:sp>
    </p:spTree>
    <p:extLst>
      <p:ext uri="{BB962C8B-B14F-4D97-AF65-F5344CB8AC3E}">
        <p14:creationId xmlns:p14="http://schemas.microsoft.com/office/powerpoint/2010/main" val="430886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203E3674-EA8D-DA89-1300-F6BD36625D0F}"/>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7F69B6E9-093C-D5DD-2F42-66BA21414497}"/>
              </a:ext>
            </a:extLst>
          </p:cNvPr>
          <p:cNvSpPr txBox="1"/>
          <p:nvPr/>
        </p:nvSpPr>
        <p:spPr>
          <a:xfrm>
            <a:off x="502318" y="567634"/>
            <a:ext cx="16230600" cy="100431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sym typeface="Proxima Nova Bold"/>
              </a:rPr>
              <a:t>AI Image Models and Services</a:t>
            </a:r>
            <a:endParaRPr lang="en-US" sz="6000" b="1">
              <a:solidFill>
                <a:srgbClr val="141E20"/>
              </a:solidFill>
              <a:latin typeface="Proxima Nova Bold"/>
            </a:endParaRPr>
          </a:p>
        </p:txBody>
      </p:sp>
      <p:sp>
        <p:nvSpPr>
          <p:cNvPr id="4" name="Freeform 10">
            <a:extLst>
              <a:ext uri="{FF2B5EF4-FFF2-40B4-BE49-F238E27FC236}">
                <a16:creationId xmlns:a16="http://schemas.microsoft.com/office/drawing/2014/main" id="{4C92F0B5-D590-913B-65E0-CCFC5FCF5503}"/>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a:noFill/>
          </a:ln>
        </p:spPr>
        <p:txBody>
          <a:bodyPr/>
          <a:lstStyle/>
          <a:p>
            <a:endParaRPr lang="en-US"/>
          </a:p>
        </p:txBody>
      </p:sp>
      <p:sp>
        <p:nvSpPr>
          <p:cNvPr id="8" name="TextBox 7">
            <a:extLst>
              <a:ext uri="{FF2B5EF4-FFF2-40B4-BE49-F238E27FC236}">
                <a16:creationId xmlns:a16="http://schemas.microsoft.com/office/drawing/2014/main" id="{A0BEB6D5-97A3-3DEE-66E0-F0B8675C4DE3}"/>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indent="-571500">
              <a:buFont typeface="Arial"/>
              <a:buChar char="•"/>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sp>
        <p:nvSpPr>
          <p:cNvPr id="7" name="TextBox 6">
            <a:extLst>
              <a:ext uri="{FF2B5EF4-FFF2-40B4-BE49-F238E27FC236}">
                <a16:creationId xmlns:a16="http://schemas.microsoft.com/office/drawing/2014/main" id="{3E68BA1D-C14C-59C6-CAD4-712341F72907}"/>
              </a:ext>
            </a:extLst>
          </p:cNvPr>
          <p:cNvSpPr txBox="1"/>
          <p:nvPr/>
        </p:nvSpPr>
        <p:spPr>
          <a:xfrm>
            <a:off x="502318" y="1440166"/>
            <a:ext cx="18113376" cy="5078313"/>
          </a:xfrm>
          <a:prstGeom prst="rect">
            <a:avLst/>
          </a:prstGeom>
          <a:noFill/>
        </p:spPr>
        <p:txBody>
          <a:bodyPr wrap="square" lIns="91440" tIns="45720" rIns="91440" bIns="45720" anchor="t">
            <a:spAutoFit/>
          </a:bodyPr>
          <a:lstStyle/>
          <a:p>
            <a:pPr marL="571500" indent="-571500">
              <a:buFont typeface="Arial"/>
              <a:buChar char="•"/>
            </a:pPr>
            <a:r>
              <a:rPr lang="en-US" sz="3600" b="1">
                <a:latin typeface="Proxima Nova"/>
                <a:ea typeface="Calibri"/>
                <a:cs typeface="Calibri"/>
              </a:rPr>
              <a:t>Black Forest Lab's Flux 1.1 </a:t>
            </a:r>
          </a:p>
          <a:p>
            <a:pPr marL="1028700" lvl="1" indent="-571500">
              <a:buFont typeface="Courier New"/>
              <a:buChar char="o"/>
            </a:pPr>
            <a:r>
              <a:rPr lang="en-US" sz="3600" b="1">
                <a:latin typeface="Proxima Nova"/>
                <a:ea typeface="Calibri"/>
                <a:cs typeface="Calibri"/>
              </a:rPr>
              <a:t>Short Prompt</a:t>
            </a:r>
          </a:p>
          <a:p>
            <a:pPr marL="1028700" lvl="1" indent="-571500">
              <a:buFont typeface="Arial"/>
              <a:buChar char="•"/>
            </a:pPr>
            <a:endParaRPr lang="en-US" sz="3600">
              <a:latin typeface="Proxima Nova"/>
              <a:ea typeface="Calibri"/>
              <a:cs typeface="Calibri"/>
            </a:endParaRPr>
          </a:p>
          <a:p>
            <a:pPr marL="1028700" lvl="1" indent="-571500">
              <a:buFont typeface="Arial"/>
              <a:buChar char="•"/>
            </a:pPr>
            <a:endParaRPr lang="en-US" sz="3600">
              <a:latin typeface="Proxima Nova"/>
              <a:ea typeface="Calibri"/>
              <a:cs typeface="Calibri"/>
            </a:endParaRPr>
          </a:p>
          <a:p>
            <a:pPr marL="1028700" lvl="1" indent="-571500">
              <a:buFont typeface="Courier New"/>
              <a:buChar char="o"/>
            </a:pPr>
            <a:endParaRPr lang="en-US" sz="3600">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sp>
        <p:nvSpPr>
          <p:cNvPr id="11" name="TextBox 10">
            <a:extLst>
              <a:ext uri="{FF2B5EF4-FFF2-40B4-BE49-F238E27FC236}">
                <a16:creationId xmlns:a16="http://schemas.microsoft.com/office/drawing/2014/main" id="{B9EA4027-69F0-7955-07C1-8DD5A231CF46}"/>
              </a:ext>
            </a:extLst>
          </p:cNvPr>
          <p:cNvSpPr txBox="1"/>
          <p:nvPr/>
        </p:nvSpPr>
        <p:spPr>
          <a:xfrm>
            <a:off x="9143999" y="7955881"/>
            <a:ext cx="4226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 person</a:t>
            </a:r>
            <a:endParaRPr lang="en-US"/>
          </a:p>
        </p:txBody>
      </p:sp>
      <p:pic>
        <p:nvPicPr>
          <p:cNvPr id="10" name="Picture 9" descr="https://cdn.sanity.io/images/gsvmb6gz/production/1b286361a3d4735b8f34e6feab496f1726271666-1360x768.jpg">
            <a:extLst>
              <a:ext uri="{FF2B5EF4-FFF2-40B4-BE49-F238E27FC236}">
                <a16:creationId xmlns:a16="http://schemas.microsoft.com/office/drawing/2014/main" id="{05F15476-A802-5461-A067-4025B631F1B6}"/>
              </a:ext>
            </a:extLst>
          </p:cNvPr>
          <p:cNvPicPr>
            <a:picLocks noChangeAspect="1"/>
          </p:cNvPicPr>
          <p:nvPr/>
        </p:nvPicPr>
        <p:blipFill>
          <a:blip r:embed="rId4"/>
          <a:stretch>
            <a:fillRect/>
          </a:stretch>
        </p:blipFill>
        <p:spPr>
          <a:xfrm>
            <a:off x="4659229" y="2699568"/>
            <a:ext cx="8969542" cy="5248811"/>
          </a:xfrm>
          <a:prstGeom prst="rect">
            <a:avLst/>
          </a:prstGeom>
        </p:spPr>
      </p:pic>
    </p:spTree>
    <p:extLst>
      <p:ext uri="{BB962C8B-B14F-4D97-AF65-F5344CB8AC3E}">
        <p14:creationId xmlns:p14="http://schemas.microsoft.com/office/powerpoint/2010/main" val="196812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5D547609-5759-C2C2-6B1F-A98EE3A916D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9EF365D-D903-8AF1-3A94-2338AC9F5A01}"/>
              </a:ext>
            </a:extLst>
          </p:cNvPr>
          <p:cNvSpPr txBox="1"/>
          <p:nvPr/>
        </p:nvSpPr>
        <p:spPr>
          <a:xfrm>
            <a:off x="502318" y="567634"/>
            <a:ext cx="16230600" cy="100431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sym typeface="Proxima Nova Bold"/>
              </a:rPr>
              <a:t>AI Image Models and Services</a:t>
            </a:r>
            <a:endParaRPr lang="en-US" sz="6000" b="1">
              <a:solidFill>
                <a:srgbClr val="141E20"/>
              </a:solidFill>
              <a:latin typeface="Proxima Nova Bold"/>
            </a:endParaRPr>
          </a:p>
        </p:txBody>
      </p:sp>
      <p:sp>
        <p:nvSpPr>
          <p:cNvPr id="4" name="Freeform 10">
            <a:extLst>
              <a:ext uri="{FF2B5EF4-FFF2-40B4-BE49-F238E27FC236}">
                <a16:creationId xmlns:a16="http://schemas.microsoft.com/office/drawing/2014/main" id="{1AB5A39D-CFE1-FB87-B4EF-A64A8FE7C82A}"/>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a:noFill/>
          </a:ln>
        </p:spPr>
        <p:txBody>
          <a:bodyPr/>
          <a:lstStyle/>
          <a:p>
            <a:endParaRPr lang="en-US"/>
          </a:p>
        </p:txBody>
      </p:sp>
      <p:sp>
        <p:nvSpPr>
          <p:cNvPr id="8" name="TextBox 7">
            <a:extLst>
              <a:ext uri="{FF2B5EF4-FFF2-40B4-BE49-F238E27FC236}">
                <a16:creationId xmlns:a16="http://schemas.microsoft.com/office/drawing/2014/main" id="{4D58985D-B3CA-D21C-F4C8-8D3A189E2EEA}"/>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indent="-571500">
              <a:buFont typeface="Arial"/>
              <a:buChar char="•"/>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sp>
        <p:nvSpPr>
          <p:cNvPr id="7" name="TextBox 6">
            <a:extLst>
              <a:ext uri="{FF2B5EF4-FFF2-40B4-BE49-F238E27FC236}">
                <a16:creationId xmlns:a16="http://schemas.microsoft.com/office/drawing/2014/main" id="{652B97B4-FFCC-308D-E8BA-15BB77018626}"/>
              </a:ext>
            </a:extLst>
          </p:cNvPr>
          <p:cNvSpPr txBox="1"/>
          <p:nvPr/>
        </p:nvSpPr>
        <p:spPr>
          <a:xfrm>
            <a:off x="502318" y="1440166"/>
            <a:ext cx="18113376" cy="5078313"/>
          </a:xfrm>
          <a:prstGeom prst="rect">
            <a:avLst/>
          </a:prstGeom>
          <a:noFill/>
        </p:spPr>
        <p:txBody>
          <a:bodyPr wrap="square" lIns="91440" tIns="45720" rIns="91440" bIns="45720" anchor="t">
            <a:spAutoFit/>
          </a:bodyPr>
          <a:lstStyle/>
          <a:p>
            <a:pPr marL="571500" indent="-571500">
              <a:buFont typeface="Arial"/>
              <a:buChar char="•"/>
            </a:pPr>
            <a:r>
              <a:rPr lang="en-US" sz="3600" b="1">
                <a:latin typeface="Proxima Nova"/>
                <a:ea typeface="Calibri"/>
                <a:cs typeface="Calibri"/>
              </a:rPr>
              <a:t>Black Forest Lab's Flux 1.1 </a:t>
            </a:r>
          </a:p>
          <a:p>
            <a:pPr marL="1028700" lvl="1" indent="-571500">
              <a:buFont typeface="Courier New"/>
              <a:buChar char="o"/>
            </a:pPr>
            <a:r>
              <a:rPr lang="en-US" sz="3600" b="1">
                <a:latin typeface="Proxima Nova"/>
                <a:ea typeface="Calibri"/>
                <a:cs typeface="Calibri"/>
              </a:rPr>
              <a:t>Long prompt</a:t>
            </a:r>
          </a:p>
          <a:p>
            <a:pPr marL="1028700" lvl="1" indent="-571500">
              <a:buFont typeface="Arial"/>
              <a:buChar char="•"/>
            </a:pPr>
            <a:endParaRPr lang="en-US" sz="3600">
              <a:latin typeface="Proxima Nova"/>
              <a:ea typeface="Calibri"/>
              <a:cs typeface="Calibri"/>
            </a:endParaRPr>
          </a:p>
          <a:p>
            <a:pPr marL="1028700" lvl="1" indent="-571500">
              <a:buFont typeface="Arial"/>
              <a:buChar char="•"/>
            </a:pPr>
            <a:endParaRPr lang="en-US" sz="3600">
              <a:latin typeface="Proxima Nova"/>
              <a:ea typeface="Calibri"/>
              <a:cs typeface="Calibri"/>
            </a:endParaRPr>
          </a:p>
          <a:p>
            <a:pPr marL="1028700" lvl="1" indent="-571500">
              <a:buFont typeface="Courier New"/>
              <a:buChar char="o"/>
            </a:pPr>
            <a:endParaRPr lang="en-US" sz="3600">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sp>
        <p:nvSpPr>
          <p:cNvPr id="13" name="TextBox 12">
            <a:extLst>
              <a:ext uri="{FF2B5EF4-FFF2-40B4-BE49-F238E27FC236}">
                <a16:creationId xmlns:a16="http://schemas.microsoft.com/office/drawing/2014/main" id="{746CB109-3FFD-3926-EA85-A686E3C4D8B9}"/>
              </a:ext>
            </a:extLst>
          </p:cNvPr>
          <p:cNvSpPr txBox="1"/>
          <p:nvPr/>
        </p:nvSpPr>
        <p:spPr>
          <a:xfrm>
            <a:off x="1789696" y="3534275"/>
            <a:ext cx="422609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 side-angle, shallow depth-of-field image capturing the roasted rainbow carrots on a raised serving platter. The carrots glisten with olive oil and herbs, with crispy edges in focus and blurred golden kitchen fixtures in the background. The warm, natural light creates a slight glow on the marble surface, adding elegance and intimacy to the composition.</a:t>
            </a:r>
            <a:endParaRPr lang="en-US"/>
          </a:p>
        </p:txBody>
      </p:sp>
      <p:pic>
        <p:nvPicPr>
          <p:cNvPr id="14" name="Picture 13" descr="A side-angle, shallow depth-of-field image capturing the roasted rainbow carrots on a raised serving platter. The carrots glisten with olive oil and herbs, with crispy edges in focus and blurred golden kitchen fixtures in the background. The warm, natural light creates a slight glow on the marble surface, adding elegance and intimacy to the composition.">
            <a:extLst>
              <a:ext uri="{FF2B5EF4-FFF2-40B4-BE49-F238E27FC236}">
                <a16:creationId xmlns:a16="http://schemas.microsoft.com/office/drawing/2014/main" id="{879CA106-6984-8A6E-BB55-88C3CAAE6D94}"/>
              </a:ext>
            </a:extLst>
          </p:cNvPr>
          <p:cNvPicPr>
            <a:picLocks noChangeAspect="1"/>
          </p:cNvPicPr>
          <p:nvPr/>
        </p:nvPicPr>
        <p:blipFill>
          <a:blip r:embed="rId4"/>
          <a:stretch>
            <a:fillRect/>
          </a:stretch>
        </p:blipFill>
        <p:spPr>
          <a:xfrm>
            <a:off x="6780225" y="2364206"/>
            <a:ext cx="4547077" cy="7919785"/>
          </a:xfrm>
          <a:prstGeom prst="rect">
            <a:avLst/>
          </a:prstGeom>
        </p:spPr>
      </p:pic>
    </p:spTree>
    <p:extLst>
      <p:ext uri="{BB962C8B-B14F-4D97-AF65-F5344CB8AC3E}">
        <p14:creationId xmlns:p14="http://schemas.microsoft.com/office/powerpoint/2010/main" val="175908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B1628FD0-50B4-7BE1-9BD5-75F35865C0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9D779B-5DC1-6BB2-3419-17D55CEB3F41}"/>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AEEABC28-51FB-186E-19E0-2E2124DB23D0}"/>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a:solidFill>
                  <a:srgbClr val="141E20"/>
                </a:solidFill>
                <a:latin typeface="Proxima Nova Bold"/>
                <a:ea typeface="Proxima Nova Bold"/>
                <a:cs typeface="Proxima Nova Bold"/>
                <a:sym typeface="Proxima Nova Bold"/>
              </a:rPr>
              <a:t>Which face is real?</a:t>
            </a:r>
          </a:p>
        </p:txBody>
      </p:sp>
      <p:pic>
        <p:nvPicPr>
          <p:cNvPr id="4" name="Picture 3">
            <a:extLst>
              <a:ext uri="{FF2B5EF4-FFF2-40B4-BE49-F238E27FC236}">
                <a16:creationId xmlns:a16="http://schemas.microsoft.com/office/drawing/2014/main" id="{F253F64E-8528-B8B6-B597-673AA9B495D8}"/>
              </a:ext>
            </a:extLst>
          </p:cNvPr>
          <p:cNvPicPr>
            <a:picLocks noChangeAspect="1"/>
          </p:cNvPicPr>
          <p:nvPr/>
        </p:nvPicPr>
        <p:blipFill>
          <a:blip r:embed="rId5"/>
          <a:stretch>
            <a:fillRect/>
          </a:stretch>
        </p:blipFill>
        <p:spPr>
          <a:xfrm>
            <a:off x="3889854" y="3164537"/>
            <a:ext cx="10508291" cy="3445507"/>
          </a:xfrm>
          <a:prstGeom prst="rect">
            <a:avLst/>
          </a:prstGeom>
        </p:spPr>
      </p:pic>
      <p:sp>
        <p:nvSpPr>
          <p:cNvPr id="5" name="TextBox 4">
            <a:extLst>
              <a:ext uri="{FF2B5EF4-FFF2-40B4-BE49-F238E27FC236}">
                <a16:creationId xmlns:a16="http://schemas.microsoft.com/office/drawing/2014/main" id="{207B8D8C-0B01-2A93-A19F-D9ECA1E594A1}"/>
              </a:ext>
            </a:extLst>
          </p:cNvPr>
          <p:cNvSpPr txBox="1"/>
          <p:nvPr/>
        </p:nvSpPr>
        <p:spPr>
          <a:xfrm>
            <a:off x="5334000" y="6819900"/>
            <a:ext cx="317500" cy="584775"/>
          </a:xfrm>
          <a:prstGeom prst="rect">
            <a:avLst/>
          </a:prstGeom>
          <a:noFill/>
        </p:spPr>
        <p:txBody>
          <a:bodyPr wrap="square" rtlCol="0">
            <a:spAutoFit/>
          </a:bodyPr>
          <a:lstStyle/>
          <a:p>
            <a:r>
              <a:rPr lang="en-US" sz="3200">
                <a:latin typeface="Proxima Nova" panose="020B0604020202020204" charset="0"/>
              </a:rPr>
              <a:t>A</a:t>
            </a:r>
          </a:p>
        </p:txBody>
      </p:sp>
      <p:sp>
        <p:nvSpPr>
          <p:cNvPr id="7" name="TextBox 6">
            <a:extLst>
              <a:ext uri="{FF2B5EF4-FFF2-40B4-BE49-F238E27FC236}">
                <a16:creationId xmlns:a16="http://schemas.microsoft.com/office/drawing/2014/main" id="{631BDB94-71C9-5675-453F-FA2E5CAF1228}"/>
              </a:ext>
            </a:extLst>
          </p:cNvPr>
          <p:cNvSpPr txBox="1"/>
          <p:nvPr/>
        </p:nvSpPr>
        <p:spPr>
          <a:xfrm>
            <a:off x="8826499" y="6796314"/>
            <a:ext cx="317500" cy="584775"/>
          </a:xfrm>
          <a:prstGeom prst="rect">
            <a:avLst/>
          </a:prstGeom>
          <a:noFill/>
        </p:spPr>
        <p:txBody>
          <a:bodyPr wrap="square" rtlCol="0">
            <a:spAutoFit/>
          </a:bodyPr>
          <a:lstStyle/>
          <a:p>
            <a:r>
              <a:rPr lang="en-US" sz="3200">
                <a:latin typeface="Proxima Nova" panose="020B0604020202020204" charset="0"/>
              </a:rPr>
              <a:t>B</a:t>
            </a:r>
          </a:p>
        </p:txBody>
      </p:sp>
      <p:sp>
        <p:nvSpPr>
          <p:cNvPr id="8" name="TextBox 7">
            <a:extLst>
              <a:ext uri="{FF2B5EF4-FFF2-40B4-BE49-F238E27FC236}">
                <a16:creationId xmlns:a16="http://schemas.microsoft.com/office/drawing/2014/main" id="{774CB8BD-3B10-5839-6833-329FCA2B2604}"/>
              </a:ext>
            </a:extLst>
          </p:cNvPr>
          <p:cNvSpPr txBox="1"/>
          <p:nvPr/>
        </p:nvSpPr>
        <p:spPr>
          <a:xfrm>
            <a:off x="12519448" y="6796313"/>
            <a:ext cx="317500" cy="584775"/>
          </a:xfrm>
          <a:prstGeom prst="rect">
            <a:avLst/>
          </a:prstGeom>
          <a:noFill/>
        </p:spPr>
        <p:txBody>
          <a:bodyPr wrap="square" rtlCol="0">
            <a:spAutoFit/>
          </a:bodyPr>
          <a:lstStyle/>
          <a:p>
            <a:r>
              <a:rPr lang="en-US" sz="3200">
                <a:latin typeface="Proxima Nova" panose="020B0604020202020204" charset="0"/>
              </a:rPr>
              <a:t>C</a:t>
            </a:r>
          </a:p>
        </p:txBody>
      </p:sp>
      <p:sp>
        <p:nvSpPr>
          <p:cNvPr id="6" name="Freeform 10">
            <a:extLst>
              <a:ext uri="{FF2B5EF4-FFF2-40B4-BE49-F238E27FC236}">
                <a16:creationId xmlns:a16="http://schemas.microsoft.com/office/drawing/2014/main" id="{FB09AB18-B2D9-B7BA-C475-67EA20CCEA1A}"/>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endParaRPr lang="en-US"/>
          </a:p>
        </p:txBody>
      </p:sp>
    </p:spTree>
    <p:extLst>
      <p:ext uri="{BB962C8B-B14F-4D97-AF65-F5344CB8AC3E}">
        <p14:creationId xmlns:p14="http://schemas.microsoft.com/office/powerpoint/2010/main" val="2097432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699F127F-DAF7-FEC9-282F-3C6A533FBE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290E3D-7EA1-C405-F7F8-BEF9955D0691}"/>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6" name="Freeform 10">
            <a:extLst>
              <a:ext uri="{FF2B5EF4-FFF2-40B4-BE49-F238E27FC236}">
                <a16:creationId xmlns:a16="http://schemas.microsoft.com/office/drawing/2014/main" id="{E18D0F34-123C-3F7C-B9E4-24FBA36516E1}"/>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10" name="TextBox 9">
            <a:extLst>
              <a:ext uri="{FF2B5EF4-FFF2-40B4-BE49-F238E27FC236}">
                <a16:creationId xmlns:a16="http://schemas.microsoft.com/office/drawing/2014/main" id="{733401FB-6D17-B7C2-40CE-18EA7626A30E}"/>
              </a:ext>
            </a:extLst>
          </p:cNvPr>
          <p:cNvSpPr txBox="1"/>
          <p:nvPr/>
        </p:nvSpPr>
        <p:spPr>
          <a:xfrm>
            <a:off x="3245518" y="4433637"/>
            <a:ext cx="135415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hlinkClick r:id="rId7"/>
              </a:rPr>
              <a:t>This Person Does Not Exist - Random Face Generator</a:t>
            </a:r>
            <a:endParaRPr lang="en-US" sz="4000">
              <a:ea typeface="Calibri"/>
              <a:cs typeface="Calibri"/>
            </a:endParaRPr>
          </a:p>
        </p:txBody>
      </p:sp>
    </p:spTree>
    <p:extLst>
      <p:ext uri="{BB962C8B-B14F-4D97-AF65-F5344CB8AC3E}">
        <p14:creationId xmlns:p14="http://schemas.microsoft.com/office/powerpoint/2010/main" val="244228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12313195-81FE-086F-6DA4-80244C2222AA}"/>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571E432-8C5C-6B31-B8E9-6B43E2457B9D}"/>
              </a:ext>
            </a:extLst>
          </p:cNvPr>
          <p:cNvSpPr txBox="1"/>
          <p:nvPr/>
        </p:nvSpPr>
        <p:spPr>
          <a:xfrm>
            <a:off x="502318" y="567634"/>
            <a:ext cx="16230600" cy="100431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sym typeface="Proxima Nova Bold"/>
              </a:rPr>
              <a:t>The Journey of AI Video Generation</a:t>
            </a:r>
            <a:endParaRPr lang="en-US" sz="6000" b="1">
              <a:solidFill>
                <a:srgbClr val="141E20"/>
              </a:solidFill>
              <a:latin typeface="Proxima Nova Bold"/>
            </a:endParaRPr>
          </a:p>
        </p:txBody>
      </p:sp>
      <p:sp>
        <p:nvSpPr>
          <p:cNvPr id="4" name="Freeform 10">
            <a:extLst>
              <a:ext uri="{FF2B5EF4-FFF2-40B4-BE49-F238E27FC236}">
                <a16:creationId xmlns:a16="http://schemas.microsoft.com/office/drawing/2014/main" id="{8B9447AA-EC48-77FC-E9AD-0791CB21CA99}"/>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p:spPr>
        <p:txBody>
          <a:bodyPr/>
          <a:lstStyle/>
          <a:p>
            <a:endParaRPr lang="en-US"/>
          </a:p>
        </p:txBody>
      </p:sp>
      <p:sp>
        <p:nvSpPr>
          <p:cNvPr id="8" name="TextBox 7">
            <a:extLst>
              <a:ext uri="{FF2B5EF4-FFF2-40B4-BE49-F238E27FC236}">
                <a16:creationId xmlns:a16="http://schemas.microsoft.com/office/drawing/2014/main" id="{73FF8334-4035-1EB2-F6B6-D6D9B600E2A1}"/>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indent="-571500">
              <a:buFont typeface="Arial"/>
              <a:buChar char="•"/>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pic>
        <p:nvPicPr>
          <p:cNvPr id="2" name="Online Media 1" title="Will Smith eating Spaghetti (Then vs Now)">
            <a:hlinkClick r:id="" action="ppaction://media"/>
            <a:extLst>
              <a:ext uri="{FF2B5EF4-FFF2-40B4-BE49-F238E27FC236}">
                <a16:creationId xmlns:a16="http://schemas.microsoft.com/office/drawing/2014/main" id="{ED35F8BF-B318-DB44-B93A-F214D9C399F8}"/>
              </a:ext>
            </a:extLst>
          </p:cNvPr>
          <p:cNvPicPr>
            <a:picLocks noRot="1" noChangeAspect="1"/>
          </p:cNvPicPr>
          <p:nvPr>
            <a:videoFile r:link="rId1"/>
          </p:nvPr>
        </p:nvPicPr>
        <p:blipFill>
          <a:blip r:embed="rId5"/>
          <a:stretch>
            <a:fillRect/>
          </a:stretch>
        </p:blipFill>
        <p:spPr>
          <a:xfrm>
            <a:off x="2847974" y="1571625"/>
            <a:ext cx="13336588" cy="7558088"/>
          </a:xfrm>
          <a:prstGeom prst="rect">
            <a:avLst/>
          </a:prstGeom>
        </p:spPr>
      </p:pic>
    </p:spTree>
    <p:extLst>
      <p:ext uri="{BB962C8B-B14F-4D97-AF65-F5344CB8AC3E}">
        <p14:creationId xmlns:p14="http://schemas.microsoft.com/office/powerpoint/2010/main" val="3586522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19CB1A3D-E43B-07B8-F04E-0B24B15A28A5}"/>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45EA5FC3-1649-6F0B-E4B6-E37044C3729B}"/>
              </a:ext>
            </a:extLst>
          </p:cNvPr>
          <p:cNvSpPr txBox="1"/>
          <p:nvPr/>
        </p:nvSpPr>
        <p:spPr>
          <a:xfrm>
            <a:off x="502318" y="567634"/>
            <a:ext cx="16230600" cy="100431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sym typeface="Proxima Nova Bold"/>
              </a:rPr>
              <a:t>The Journey of AI Video Generation</a:t>
            </a:r>
            <a:endParaRPr lang="en-US" sz="6000" b="1">
              <a:solidFill>
                <a:srgbClr val="141E20"/>
              </a:solidFill>
              <a:latin typeface="Proxima Nova Bold"/>
            </a:endParaRPr>
          </a:p>
        </p:txBody>
      </p:sp>
      <p:sp>
        <p:nvSpPr>
          <p:cNvPr id="4" name="Freeform 10">
            <a:extLst>
              <a:ext uri="{FF2B5EF4-FFF2-40B4-BE49-F238E27FC236}">
                <a16:creationId xmlns:a16="http://schemas.microsoft.com/office/drawing/2014/main" id="{1C089F96-4377-4C8E-1098-5409E537E8EB}"/>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p:spPr>
        <p:txBody>
          <a:bodyPr/>
          <a:lstStyle/>
          <a:p>
            <a:endParaRPr lang="en-US"/>
          </a:p>
        </p:txBody>
      </p:sp>
      <p:sp>
        <p:nvSpPr>
          <p:cNvPr id="8" name="TextBox 7">
            <a:extLst>
              <a:ext uri="{FF2B5EF4-FFF2-40B4-BE49-F238E27FC236}">
                <a16:creationId xmlns:a16="http://schemas.microsoft.com/office/drawing/2014/main" id="{9760C039-1BCA-CFB1-9F62-23370FA6A9D2}"/>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indent="-571500">
              <a:buFont typeface="Arial"/>
              <a:buChar char="•"/>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pic>
        <p:nvPicPr>
          <p:cNvPr id="5" name="Online Media 4" title="Will Smith Eating a spaghetti 2025 4K">
            <a:hlinkClick r:id="" action="ppaction://media"/>
            <a:extLst>
              <a:ext uri="{FF2B5EF4-FFF2-40B4-BE49-F238E27FC236}">
                <a16:creationId xmlns:a16="http://schemas.microsoft.com/office/drawing/2014/main" id="{D8049202-37C5-79B3-72B0-731646B4DEF1}"/>
              </a:ext>
            </a:extLst>
          </p:cNvPr>
          <p:cNvPicPr>
            <a:picLocks noRot="1" noChangeAspect="1"/>
          </p:cNvPicPr>
          <p:nvPr>
            <a:videoFile r:link="rId1"/>
          </p:nvPr>
        </p:nvPicPr>
        <p:blipFill>
          <a:blip r:embed="rId5"/>
          <a:stretch>
            <a:fillRect/>
          </a:stretch>
        </p:blipFill>
        <p:spPr>
          <a:xfrm>
            <a:off x="2047876" y="1571625"/>
            <a:ext cx="13122275" cy="7472363"/>
          </a:xfrm>
          <a:prstGeom prst="rect">
            <a:avLst/>
          </a:prstGeom>
        </p:spPr>
      </p:pic>
    </p:spTree>
    <p:extLst>
      <p:ext uri="{BB962C8B-B14F-4D97-AF65-F5344CB8AC3E}">
        <p14:creationId xmlns:p14="http://schemas.microsoft.com/office/powerpoint/2010/main" val="4183165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F6EC3F09-D0EA-C916-19FE-BA57B1DC084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C0664A93-D8BC-4360-9100-6230C72F87B4}"/>
              </a:ext>
            </a:extLst>
          </p:cNvPr>
          <p:cNvSpPr txBox="1"/>
          <p:nvPr/>
        </p:nvSpPr>
        <p:spPr>
          <a:xfrm>
            <a:off x="1449805" y="567634"/>
            <a:ext cx="16230600" cy="100431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sym typeface="Proxima Nova Bold"/>
              </a:rPr>
              <a:t>Text, Video, Image...... and Audio!</a:t>
            </a:r>
            <a:endParaRPr lang="en-US" sz="6000" b="1">
              <a:solidFill>
                <a:srgbClr val="141E20"/>
              </a:solidFill>
              <a:latin typeface="Proxima Nova Bold"/>
            </a:endParaRPr>
          </a:p>
        </p:txBody>
      </p:sp>
      <p:sp>
        <p:nvSpPr>
          <p:cNvPr id="4" name="Freeform 10">
            <a:extLst>
              <a:ext uri="{FF2B5EF4-FFF2-40B4-BE49-F238E27FC236}">
                <a16:creationId xmlns:a16="http://schemas.microsoft.com/office/drawing/2014/main" id="{6466A956-A44C-26AC-12BA-8D9DE4893F68}"/>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a:noFill/>
          </a:ln>
        </p:spPr>
        <p:txBody>
          <a:bodyPr/>
          <a:lstStyle/>
          <a:p>
            <a:endParaRPr lang="en-US"/>
          </a:p>
        </p:txBody>
      </p:sp>
      <p:sp>
        <p:nvSpPr>
          <p:cNvPr id="7" name="TextBox 6">
            <a:extLst>
              <a:ext uri="{FF2B5EF4-FFF2-40B4-BE49-F238E27FC236}">
                <a16:creationId xmlns:a16="http://schemas.microsoft.com/office/drawing/2014/main" id="{4EEC1E55-8515-E85C-F6A0-6F975270D3DD}"/>
              </a:ext>
            </a:extLst>
          </p:cNvPr>
          <p:cNvSpPr txBox="1"/>
          <p:nvPr/>
        </p:nvSpPr>
        <p:spPr>
          <a:xfrm>
            <a:off x="1449805" y="2026705"/>
            <a:ext cx="18113376" cy="10618291"/>
          </a:xfrm>
          <a:prstGeom prst="rect">
            <a:avLst/>
          </a:prstGeom>
          <a:noFill/>
        </p:spPr>
        <p:txBody>
          <a:bodyPr wrap="square" lIns="91440" tIns="45720" rIns="91440" bIns="45720" anchor="t">
            <a:spAutoFit/>
          </a:bodyPr>
          <a:lstStyle/>
          <a:p>
            <a:pPr marL="571500" indent="-571500">
              <a:buFont typeface="Arial"/>
              <a:buChar char="•"/>
            </a:pPr>
            <a:r>
              <a:rPr lang="en-US" sz="3600" b="1">
                <a:latin typeface="Proxima Nova"/>
                <a:ea typeface="Calibri"/>
                <a:cs typeface="Calibri"/>
              </a:rPr>
              <a:t>Text to Speech</a:t>
            </a:r>
            <a:endParaRPr lang="en-US">
              <a:ea typeface="Calibri"/>
              <a:cs typeface="Calibri"/>
            </a:endParaRPr>
          </a:p>
          <a:p>
            <a:pPr marL="1028700" lvl="1" indent="-571500">
              <a:buFont typeface="Arial"/>
              <a:buChar char="o"/>
            </a:pPr>
            <a:r>
              <a:rPr lang="en-US" sz="3600" b="1">
                <a:latin typeface="Proxima Nova"/>
                <a:ea typeface="Calibri"/>
                <a:cs typeface="Calibri"/>
                <a:hlinkClick r:id="rId4"/>
              </a:rPr>
              <a:t>ElevenLabs</a:t>
            </a:r>
            <a:endParaRPr lang="en-US" sz="3600" b="1">
              <a:latin typeface="Proxima Nova"/>
              <a:ea typeface="Calibri"/>
              <a:cs typeface="Calibri"/>
            </a:endParaRPr>
          </a:p>
          <a:p>
            <a:pPr marL="1028700" lvl="1" indent="-571500">
              <a:buFont typeface="Arial"/>
              <a:buChar char="o"/>
            </a:pPr>
            <a:r>
              <a:rPr lang="en-US" sz="3600">
                <a:latin typeface="Proxima Nova"/>
                <a:ea typeface="Calibri"/>
                <a:cs typeface="Calibri"/>
              </a:rPr>
              <a:t>New AI Voices</a:t>
            </a:r>
          </a:p>
          <a:p>
            <a:pPr marL="1028700" lvl="1" indent="-571500">
              <a:buFont typeface="Arial"/>
              <a:buChar char="o"/>
            </a:pPr>
            <a:r>
              <a:rPr lang="en-US" sz="3600">
                <a:latin typeface="Proxima Nova"/>
                <a:ea typeface="Calibri"/>
                <a:cs typeface="Calibri"/>
              </a:rPr>
              <a:t>AI Mimicking specific voices</a:t>
            </a:r>
          </a:p>
          <a:p>
            <a:pPr marL="571500" indent="-571500">
              <a:buFont typeface="Arial"/>
              <a:buChar char="•"/>
            </a:pPr>
            <a:r>
              <a:rPr lang="en-US" sz="3600" b="1">
                <a:latin typeface="Proxima Nova"/>
                <a:ea typeface="Calibri"/>
                <a:cs typeface="Calibri"/>
              </a:rPr>
              <a:t>Phone Calls</a:t>
            </a:r>
          </a:p>
          <a:p>
            <a:pPr marL="1028700" lvl="1" indent="-571500">
              <a:buFont typeface="Courier New"/>
              <a:buChar char="o"/>
            </a:pPr>
            <a:r>
              <a:rPr lang="en-US" sz="3600" b="1">
                <a:latin typeface="Proxima Nova"/>
                <a:ea typeface="+mn-lt"/>
                <a:cs typeface="+mn-lt"/>
                <a:hlinkClick r:id="rId5"/>
              </a:rPr>
              <a:t>Retelli</a:t>
            </a:r>
            <a:endParaRPr lang="en-US" sz="3600" b="1">
              <a:latin typeface="Proxima Nova"/>
              <a:ea typeface="Calibri"/>
              <a:cs typeface="Calibri"/>
              <a:hlinkClick r:id="rId5"/>
            </a:endParaRPr>
          </a:p>
          <a:p>
            <a:pPr marL="1028700" lvl="1" indent="-571500">
              <a:buFont typeface="Courier New"/>
              <a:buChar char="o"/>
            </a:pPr>
            <a:r>
              <a:rPr lang="en-US" sz="3600">
                <a:latin typeface="Proxima Nova"/>
                <a:ea typeface="Calibri"/>
                <a:cs typeface="Calibri"/>
              </a:rPr>
              <a:t>Automated Secretaries, Receptionists, Tech Support, Q&amp;A</a:t>
            </a:r>
          </a:p>
          <a:p>
            <a:pPr lvl="1"/>
            <a:r>
              <a:rPr lang="en-US" sz="3600" b="1">
                <a:latin typeface="Proxima Nova"/>
                <a:ea typeface="Calibri"/>
                <a:cs typeface="Calibri"/>
              </a:rPr>
              <a:t>Music</a:t>
            </a:r>
          </a:p>
          <a:p>
            <a:pPr marL="1028700" lvl="1" indent="-571500">
              <a:buFont typeface="Courier New"/>
              <a:buChar char="o"/>
            </a:pPr>
            <a:r>
              <a:rPr lang="en-US" sz="3600" b="1">
                <a:latin typeface="Proxima Nova"/>
                <a:ea typeface="Calibri"/>
                <a:cs typeface="Calibri"/>
                <a:hlinkClick r:id="rId6"/>
              </a:rPr>
              <a:t>Suno</a:t>
            </a:r>
            <a:endParaRPr lang="en-US" sz="3600" b="1">
              <a:latin typeface="Proxima Nova"/>
              <a:ea typeface="Calibri"/>
              <a:cs typeface="Calibri"/>
            </a:endParaRPr>
          </a:p>
          <a:p>
            <a:pPr marL="1028700" lvl="1" indent="-571500">
              <a:buFont typeface="Courier New"/>
              <a:buChar char="o"/>
            </a:pPr>
            <a:r>
              <a:rPr lang="en-US" sz="3600">
                <a:latin typeface="Proxima Nova"/>
                <a:ea typeface="Calibri"/>
                <a:cs typeface="Calibri"/>
              </a:rPr>
              <a:t>Completely new music</a:t>
            </a:r>
          </a:p>
          <a:p>
            <a:pPr marL="1028700" lvl="1" indent="-571500">
              <a:buFont typeface="Courier New"/>
              <a:buChar char="o"/>
            </a:pPr>
            <a:r>
              <a:rPr lang="en-US" sz="3600">
                <a:latin typeface="Proxima Nova"/>
                <a:ea typeface="Calibri"/>
                <a:cs typeface="Calibri"/>
              </a:rPr>
              <a:t>Create Jingles</a:t>
            </a:r>
          </a:p>
          <a:p>
            <a:pPr marL="1028700" lvl="1" indent="-571500">
              <a:buFont typeface="Courier New"/>
              <a:buChar char="o"/>
            </a:pPr>
            <a:endParaRPr lang="en-US" sz="3600">
              <a:latin typeface="Proxima Nova"/>
              <a:ea typeface="Calibri"/>
              <a:cs typeface="Calibri"/>
            </a:endParaRPr>
          </a:p>
          <a:p>
            <a:pPr marL="1028700" lvl="1" indent="-571500">
              <a:buFont typeface="Arial"/>
              <a:buChar char="•"/>
            </a:pPr>
            <a:endParaRPr lang="en-US" sz="3600">
              <a:latin typeface="Proxima Nova"/>
              <a:ea typeface="Calibri"/>
              <a:cs typeface="Calibri"/>
            </a:endParaRPr>
          </a:p>
          <a:p>
            <a:pPr marL="1028700" lvl="1" indent="-571500">
              <a:buFont typeface="Arial"/>
              <a:buChar char="•"/>
            </a:pPr>
            <a:endParaRPr lang="en-US" sz="3600">
              <a:latin typeface="Proxima Nova"/>
              <a:ea typeface="Calibri"/>
              <a:cs typeface="Calibri"/>
            </a:endParaRPr>
          </a:p>
          <a:p>
            <a:pPr marL="1028700" lvl="1" indent="-571500">
              <a:buFont typeface="Courier New"/>
              <a:buChar char="o"/>
            </a:pPr>
            <a:endParaRPr lang="en-US" sz="3600">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spTree>
    <p:extLst>
      <p:ext uri="{BB962C8B-B14F-4D97-AF65-F5344CB8AC3E}">
        <p14:creationId xmlns:p14="http://schemas.microsoft.com/office/powerpoint/2010/main" val="2697979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C6659D3B-5B12-0A0B-0158-13713869E2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C0667F-2333-485A-97A4-0060608DB9CB}"/>
              </a:ext>
            </a:extLst>
          </p:cNvPr>
          <p:cNvSpPr/>
          <p:nvPr/>
        </p:nvSpPr>
        <p:spPr>
          <a:xfrm>
            <a:off x="6344653" y="-1003"/>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C44A986E-5035-9B0A-E926-5725D9916DF2}"/>
              </a:ext>
            </a:extLst>
          </p:cNvPr>
          <p:cNvSpPr txBox="1"/>
          <p:nvPr/>
        </p:nvSpPr>
        <p:spPr>
          <a:xfrm>
            <a:off x="1028700" y="1123370"/>
            <a:ext cx="16230600" cy="302326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rPr>
              <a:t>Ethical Scenarios: Employee Level</a:t>
            </a:r>
            <a:endParaRPr lang="en-US"/>
          </a:p>
          <a:p>
            <a:pPr>
              <a:lnSpc>
                <a:spcPts val="8400"/>
              </a:lnSpc>
              <a:spcBef>
                <a:spcPct val="0"/>
              </a:spcBef>
            </a:pPr>
            <a:r>
              <a:rPr lang="en-US" sz="3600">
                <a:solidFill>
                  <a:srgbClr val="000000"/>
                </a:solidFill>
                <a:latin typeface="Proxima Nova"/>
                <a:ea typeface="Calibri"/>
                <a:cs typeface="Calibri"/>
              </a:rPr>
              <a:t>Scenario 1: Company Secrets</a:t>
            </a:r>
            <a:endParaRPr lang="en-US" sz="3600">
              <a:latin typeface="Proxima Nova"/>
            </a:endParaRPr>
          </a:p>
          <a:p>
            <a:pPr>
              <a:lnSpc>
                <a:spcPts val="8400"/>
              </a:lnSpc>
              <a:spcBef>
                <a:spcPct val="0"/>
              </a:spcBef>
            </a:pPr>
            <a:r>
              <a:rPr lang="en-US">
                <a:ea typeface="Calibri"/>
                <a:cs typeface="Calibri"/>
              </a:rPr>
              <a:t> </a:t>
            </a:r>
            <a:endParaRPr lang="en-US"/>
          </a:p>
        </p:txBody>
      </p:sp>
      <p:sp>
        <p:nvSpPr>
          <p:cNvPr id="4" name="Freeform 10">
            <a:extLst>
              <a:ext uri="{FF2B5EF4-FFF2-40B4-BE49-F238E27FC236}">
                <a16:creationId xmlns:a16="http://schemas.microsoft.com/office/drawing/2014/main" id="{C5A334F6-A2F0-418A-0015-CAA035002F67}"/>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6" name="TextBox 5">
            <a:extLst>
              <a:ext uri="{FF2B5EF4-FFF2-40B4-BE49-F238E27FC236}">
                <a16:creationId xmlns:a16="http://schemas.microsoft.com/office/drawing/2014/main" id="{592ADB85-C35B-7FFC-72B9-FE85D5C86FF2}"/>
              </a:ext>
            </a:extLst>
          </p:cNvPr>
          <p:cNvSpPr txBox="1"/>
          <p:nvPr/>
        </p:nvSpPr>
        <p:spPr>
          <a:xfrm>
            <a:off x="1027395" y="3530652"/>
            <a:ext cx="842210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Late at night, a junior marketing associate pasted the secret specs for next quarter's flagship product into public ChatGPT to create a press release much faster then they could write one themselves. The models draft looks great, until a rival blog published similar details the following week. ChatGPT can and will train on data submitted by free accounts!</a:t>
            </a:r>
            <a:endParaRPr lang="en-US"/>
          </a:p>
        </p:txBody>
      </p:sp>
      <p:pic>
        <p:nvPicPr>
          <p:cNvPr id="5" name="Picture 4" descr="A person sitting at a desk with a computer&#10;&#10;AI-generated content may be incorrect.">
            <a:extLst>
              <a:ext uri="{FF2B5EF4-FFF2-40B4-BE49-F238E27FC236}">
                <a16:creationId xmlns:a16="http://schemas.microsoft.com/office/drawing/2014/main" id="{5E7FB1EF-FEE6-9872-96F2-5421BB58F59F}"/>
              </a:ext>
            </a:extLst>
          </p:cNvPr>
          <p:cNvPicPr>
            <a:picLocks noChangeAspect="1"/>
          </p:cNvPicPr>
          <p:nvPr/>
        </p:nvPicPr>
        <p:blipFill>
          <a:blip r:embed="rId7"/>
          <a:stretch>
            <a:fillRect/>
          </a:stretch>
        </p:blipFill>
        <p:spPr>
          <a:xfrm>
            <a:off x="9784682" y="2763253"/>
            <a:ext cx="7787440" cy="5271837"/>
          </a:xfrm>
          <a:prstGeom prst="rect">
            <a:avLst/>
          </a:prstGeom>
        </p:spPr>
      </p:pic>
      <p:sp>
        <p:nvSpPr>
          <p:cNvPr id="10" name="TextBox 9">
            <a:extLst>
              <a:ext uri="{FF2B5EF4-FFF2-40B4-BE49-F238E27FC236}">
                <a16:creationId xmlns:a16="http://schemas.microsoft.com/office/drawing/2014/main" id="{C09D1C6E-D03E-54F3-5306-0BA671CA78CF}"/>
              </a:ext>
            </a:extLst>
          </p:cNvPr>
          <p:cNvSpPr txBox="1"/>
          <p:nvPr/>
        </p:nvSpPr>
        <p:spPr>
          <a:xfrm>
            <a:off x="13415211" y="8031078"/>
            <a:ext cx="35192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sora</a:t>
            </a:r>
            <a:endParaRPr lang="en-US"/>
          </a:p>
        </p:txBody>
      </p:sp>
    </p:spTree>
    <p:extLst>
      <p:ext uri="{BB962C8B-B14F-4D97-AF65-F5344CB8AC3E}">
        <p14:creationId xmlns:p14="http://schemas.microsoft.com/office/powerpoint/2010/main" val="77807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BDB87D1D-7328-5518-E03C-12B385A084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59D0EA-A77E-D389-51FE-A8BDE003E6C5}"/>
              </a:ext>
            </a:extLst>
          </p:cNvPr>
          <p:cNvSpPr/>
          <p:nvPr/>
        </p:nvSpPr>
        <p:spPr>
          <a:xfrm>
            <a:off x="6344653" y="-1003"/>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C49A5C54-3C07-3A1C-1E29-414BED69850F}"/>
              </a:ext>
            </a:extLst>
          </p:cNvPr>
          <p:cNvSpPr txBox="1"/>
          <p:nvPr/>
        </p:nvSpPr>
        <p:spPr>
          <a:xfrm>
            <a:off x="1028700" y="1123370"/>
            <a:ext cx="16230600" cy="302326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rPr>
              <a:t>Ethical Scenarios: Employee Level</a:t>
            </a:r>
            <a:endParaRPr lang="en-US"/>
          </a:p>
          <a:p>
            <a:pPr>
              <a:lnSpc>
                <a:spcPts val="8400"/>
              </a:lnSpc>
              <a:spcBef>
                <a:spcPct val="0"/>
              </a:spcBef>
            </a:pPr>
            <a:r>
              <a:rPr lang="en-US" sz="3600">
                <a:solidFill>
                  <a:srgbClr val="000000"/>
                </a:solidFill>
                <a:latin typeface="Proxima Nova"/>
                <a:ea typeface="Calibri"/>
                <a:cs typeface="Calibri"/>
              </a:rPr>
              <a:t>Scenario 2: Unvetted Code</a:t>
            </a:r>
            <a:endParaRPr lang="en-US" sz="3600">
              <a:latin typeface="Proxima Nova"/>
            </a:endParaRPr>
          </a:p>
          <a:p>
            <a:pPr>
              <a:lnSpc>
                <a:spcPts val="8400"/>
              </a:lnSpc>
              <a:spcBef>
                <a:spcPct val="0"/>
              </a:spcBef>
            </a:pPr>
            <a:r>
              <a:rPr lang="en-US">
                <a:ea typeface="Calibri"/>
                <a:cs typeface="Calibri"/>
              </a:rPr>
              <a:t> </a:t>
            </a:r>
            <a:endParaRPr lang="en-US"/>
          </a:p>
        </p:txBody>
      </p:sp>
      <p:sp>
        <p:nvSpPr>
          <p:cNvPr id="4" name="Freeform 10">
            <a:extLst>
              <a:ext uri="{FF2B5EF4-FFF2-40B4-BE49-F238E27FC236}">
                <a16:creationId xmlns:a16="http://schemas.microsoft.com/office/drawing/2014/main" id="{FE8F9799-D2A9-F7C1-4E45-9263E5FE8995}"/>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6" name="TextBox 5">
            <a:extLst>
              <a:ext uri="{FF2B5EF4-FFF2-40B4-BE49-F238E27FC236}">
                <a16:creationId xmlns:a16="http://schemas.microsoft.com/office/drawing/2014/main" id="{A9F8C63B-D6E8-3FB0-9C3A-24DD6AEE10C6}"/>
              </a:ext>
            </a:extLst>
          </p:cNvPr>
          <p:cNvSpPr txBox="1"/>
          <p:nvPr/>
        </p:nvSpPr>
        <p:spPr>
          <a:xfrm>
            <a:off x="1027395" y="3530652"/>
            <a:ext cx="842210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Under intense deadline pressure from higher-ups, a developer let </a:t>
            </a:r>
            <a:r>
              <a:rPr lang="en-US" err="1">
                <a:ea typeface="Calibri"/>
                <a:cs typeface="Calibri"/>
              </a:rPr>
              <a:t>github</a:t>
            </a:r>
            <a:r>
              <a:rPr lang="en-US">
                <a:ea typeface="Calibri"/>
                <a:cs typeface="Calibri"/>
              </a:rPr>
              <a:t> copilot autogenerate a payment processing module and merged it without the usual license or security checks. Two months later, a routine audit revealed snippets lifted from GPL code and a latent vulnerability that exposed customer credit cards. One saved deadline has become a costly remediation nightmare. </a:t>
            </a:r>
          </a:p>
        </p:txBody>
      </p:sp>
      <p:pic>
        <p:nvPicPr>
          <p:cNvPr id="5" name="Picture 4" descr="A person sitting at a desk with a computer&#10;&#10;AI-generated content may be incorrect.">
            <a:extLst>
              <a:ext uri="{FF2B5EF4-FFF2-40B4-BE49-F238E27FC236}">
                <a16:creationId xmlns:a16="http://schemas.microsoft.com/office/drawing/2014/main" id="{60E0750B-FF74-F689-247F-3C3405B1C348}"/>
              </a:ext>
            </a:extLst>
          </p:cNvPr>
          <p:cNvPicPr>
            <a:picLocks noChangeAspect="1"/>
          </p:cNvPicPr>
          <p:nvPr/>
        </p:nvPicPr>
        <p:blipFill>
          <a:blip r:embed="rId7"/>
          <a:stretch>
            <a:fillRect/>
          </a:stretch>
        </p:blipFill>
        <p:spPr>
          <a:xfrm>
            <a:off x="9820024" y="2643438"/>
            <a:ext cx="7972425" cy="5391150"/>
          </a:xfrm>
          <a:prstGeom prst="rect">
            <a:avLst/>
          </a:prstGeom>
        </p:spPr>
      </p:pic>
      <p:sp>
        <p:nvSpPr>
          <p:cNvPr id="7" name="TextBox 6">
            <a:extLst>
              <a:ext uri="{FF2B5EF4-FFF2-40B4-BE49-F238E27FC236}">
                <a16:creationId xmlns:a16="http://schemas.microsoft.com/office/drawing/2014/main" id="{CA1BE113-A4B7-406E-2342-9CFFEFE15A1B}"/>
              </a:ext>
            </a:extLst>
          </p:cNvPr>
          <p:cNvSpPr txBox="1"/>
          <p:nvPr/>
        </p:nvSpPr>
        <p:spPr>
          <a:xfrm>
            <a:off x="13550566" y="7805486"/>
            <a:ext cx="35192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sora</a:t>
            </a:r>
            <a:endParaRPr lang="en-US"/>
          </a:p>
        </p:txBody>
      </p:sp>
    </p:spTree>
    <p:extLst>
      <p:ext uri="{BB962C8B-B14F-4D97-AF65-F5344CB8AC3E}">
        <p14:creationId xmlns:p14="http://schemas.microsoft.com/office/powerpoint/2010/main" val="3715574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9A57A62C-36DF-7312-168F-82CFE1F2D3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2E2118-9A85-CA75-8A38-C3D84E6D5A16}"/>
              </a:ext>
            </a:extLst>
          </p:cNvPr>
          <p:cNvSpPr/>
          <p:nvPr/>
        </p:nvSpPr>
        <p:spPr>
          <a:xfrm>
            <a:off x="6480008" y="-1003"/>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97729472-2876-F95F-00A9-328E5BF3C404}"/>
              </a:ext>
            </a:extLst>
          </p:cNvPr>
          <p:cNvSpPr txBox="1"/>
          <p:nvPr/>
        </p:nvSpPr>
        <p:spPr>
          <a:xfrm>
            <a:off x="1028700" y="1123370"/>
            <a:ext cx="16230600" cy="302326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rPr>
              <a:t>Ethical Scenarios: Company Level</a:t>
            </a:r>
            <a:endParaRPr lang="en-US"/>
          </a:p>
          <a:p>
            <a:pPr>
              <a:lnSpc>
                <a:spcPts val="8400"/>
              </a:lnSpc>
              <a:spcBef>
                <a:spcPct val="0"/>
              </a:spcBef>
            </a:pPr>
            <a:r>
              <a:rPr lang="en-US" sz="3600">
                <a:solidFill>
                  <a:srgbClr val="000000"/>
                </a:solidFill>
                <a:latin typeface="Proxima Nova"/>
                <a:ea typeface="Calibri"/>
                <a:cs typeface="Calibri"/>
              </a:rPr>
              <a:t>Scenario 1: Algorithmic Bias Detection</a:t>
            </a:r>
          </a:p>
          <a:p>
            <a:pPr>
              <a:lnSpc>
                <a:spcPts val="8400"/>
              </a:lnSpc>
              <a:spcBef>
                <a:spcPct val="0"/>
              </a:spcBef>
            </a:pPr>
            <a:r>
              <a:rPr lang="en-US">
                <a:solidFill>
                  <a:srgbClr val="000000"/>
                </a:solidFill>
                <a:latin typeface="Calibri"/>
                <a:ea typeface="Calibri"/>
                <a:cs typeface="Calibri"/>
              </a:rPr>
              <a:t> </a:t>
            </a:r>
            <a:endParaRPr lang="en-US">
              <a:ea typeface="Calibri"/>
              <a:cs typeface="Calibri"/>
            </a:endParaRPr>
          </a:p>
        </p:txBody>
      </p:sp>
      <p:sp>
        <p:nvSpPr>
          <p:cNvPr id="4" name="Freeform 10">
            <a:extLst>
              <a:ext uri="{FF2B5EF4-FFF2-40B4-BE49-F238E27FC236}">
                <a16:creationId xmlns:a16="http://schemas.microsoft.com/office/drawing/2014/main" id="{F2D5A323-002D-767C-F662-D3D0800B5F81}"/>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6" name="TextBox 5">
            <a:extLst>
              <a:ext uri="{FF2B5EF4-FFF2-40B4-BE49-F238E27FC236}">
                <a16:creationId xmlns:a16="http://schemas.microsoft.com/office/drawing/2014/main" id="{62ED2EEB-0628-3AB5-D078-8047B9266048}"/>
              </a:ext>
            </a:extLst>
          </p:cNvPr>
          <p:cNvSpPr txBox="1"/>
          <p:nvPr/>
        </p:nvSpPr>
        <p:spPr>
          <a:xfrm>
            <a:off x="1027395" y="3530652"/>
            <a:ext cx="842210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Your company's HR department has implemented an LLM that assists with reviewing job applications. After several months, an employee notices that the system seems to prioritize candidates from certain educational and racial backgrounds and consistently ranks others lower, despite similar or even identical qualifications. If this gets out lawsuits will ensue for discrimination against protected class. </a:t>
            </a:r>
          </a:p>
        </p:txBody>
      </p:sp>
      <p:pic>
        <p:nvPicPr>
          <p:cNvPr id="5" name="Picture 4" descr="A person holding magnifying glass and looking at a magnifying glass&#10;&#10;AI-generated content may be incorrect.">
            <a:extLst>
              <a:ext uri="{FF2B5EF4-FFF2-40B4-BE49-F238E27FC236}">
                <a16:creationId xmlns:a16="http://schemas.microsoft.com/office/drawing/2014/main" id="{C9D1F5E4-1EB3-4EE2-5FA1-38043C42F91F}"/>
              </a:ext>
            </a:extLst>
          </p:cNvPr>
          <p:cNvPicPr>
            <a:picLocks noChangeAspect="1"/>
          </p:cNvPicPr>
          <p:nvPr/>
        </p:nvPicPr>
        <p:blipFill>
          <a:blip r:embed="rId7"/>
          <a:stretch>
            <a:fillRect/>
          </a:stretch>
        </p:blipFill>
        <p:spPr>
          <a:xfrm>
            <a:off x="9634287" y="2567739"/>
            <a:ext cx="8373979" cy="5662863"/>
          </a:xfrm>
          <a:prstGeom prst="rect">
            <a:avLst/>
          </a:prstGeom>
        </p:spPr>
      </p:pic>
      <p:sp>
        <p:nvSpPr>
          <p:cNvPr id="8" name="TextBox 7">
            <a:extLst>
              <a:ext uri="{FF2B5EF4-FFF2-40B4-BE49-F238E27FC236}">
                <a16:creationId xmlns:a16="http://schemas.microsoft.com/office/drawing/2014/main" id="{80D2AA06-0823-C9A6-2D35-047B3D6D80FB}"/>
              </a:ext>
            </a:extLst>
          </p:cNvPr>
          <p:cNvSpPr txBox="1"/>
          <p:nvPr/>
        </p:nvSpPr>
        <p:spPr>
          <a:xfrm>
            <a:off x="13550566" y="8031078"/>
            <a:ext cx="35192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sora</a:t>
            </a:r>
            <a:endParaRPr lang="en-US"/>
          </a:p>
        </p:txBody>
      </p:sp>
    </p:spTree>
    <p:extLst>
      <p:ext uri="{BB962C8B-B14F-4D97-AF65-F5344CB8AC3E}">
        <p14:creationId xmlns:p14="http://schemas.microsoft.com/office/powerpoint/2010/main" val="3800570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951ECB3C-A369-FA54-4857-021BE58194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4037EC-B8E8-7053-2830-6DE614269978}"/>
              </a:ext>
            </a:extLst>
          </p:cNvPr>
          <p:cNvSpPr/>
          <p:nvPr/>
        </p:nvSpPr>
        <p:spPr>
          <a:xfrm>
            <a:off x="2452299" y="-4511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66A8602A-3559-D5A2-441F-81AB49B9818F}"/>
              </a:ext>
            </a:extLst>
          </p:cNvPr>
          <p:cNvSpPr txBox="1"/>
          <p:nvPr/>
        </p:nvSpPr>
        <p:spPr>
          <a:xfrm>
            <a:off x="1028700" y="3863058"/>
            <a:ext cx="16230600" cy="979499"/>
          </a:xfrm>
          <a:prstGeom prst="rect">
            <a:avLst/>
          </a:prstGeom>
        </p:spPr>
        <p:txBody>
          <a:bodyPr lIns="0" tIns="0" rIns="0" bIns="0" rtlCol="0" anchor="t">
            <a:spAutoFit/>
          </a:bodyPr>
          <a:lstStyle/>
          <a:p>
            <a:pPr algn="ctr">
              <a:lnSpc>
                <a:spcPts val="8400"/>
              </a:lnSpc>
              <a:spcBef>
                <a:spcPct val="0"/>
              </a:spcBef>
            </a:pPr>
            <a:r>
              <a:rPr lang="en-US" sz="6000" b="1">
                <a:solidFill>
                  <a:srgbClr val="141E20"/>
                </a:solidFill>
                <a:latin typeface="Proxima Nova Bold"/>
                <a:ea typeface="Proxima Nova Bold"/>
                <a:cs typeface="Proxima Nova Bold"/>
                <a:sym typeface="Proxima Nova Bold"/>
              </a:rPr>
              <a:t>Types of Models and Capabilities</a:t>
            </a:r>
          </a:p>
        </p:txBody>
      </p:sp>
      <p:sp>
        <p:nvSpPr>
          <p:cNvPr id="5" name="Rectangle 4">
            <a:extLst>
              <a:ext uri="{FF2B5EF4-FFF2-40B4-BE49-F238E27FC236}">
                <a16:creationId xmlns:a16="http://schemas.microsoft.com/office/drawing/2014/main" id="{FC3151F9-CF37-8F46-415D-0333EFC037A6}"/>
              </a:ext>
            </a:extLst>
          </p:cNvPr>
          <p:cNvSpPr/>
          <p:nvPr/>
        </p:nvSpPr>
        <p:spPr>
          <a:xfrm>
            <a:off x="312495" y="385011"/>
            <a:ext cx="2850460" cy="923330"/>
          </a:xfrm>
          <a:prstGeom prst="rect">
            <a:avLst/>
          </a:prstGeom>
          <a:noFill/>
        </p:spPr>
        <p:txBody>
          <a:bodyPr wrap="none" lIns="91440" tIns="45720" rIns="91440" bIns="45720" anchor="t">
            <a:spAutoFit/>
          </a:bodyPr>
          <a:lstStyle/>
          <a:p>
            <a:pPr algn="ctr"/>
            <a:r>
              <a:rPr lang="en-US" sz="5400" b="1">
                <a:ln w="22225">
                  <a:solidFill>
                    <a:schemeClr val="accent2"/>
                  </a:solidFill>
                  <a:prstDash val="solid"/>
                </a:ln>
                <a:solidFill>
                  <a:schemeClr val="accent2">
                    <a:lumMod val="40000"/>
                    <a:lumOff val="60000"/>
                  </a:schemeClr>
                </a:solidFill>
              </a:rPr>
              <a:t>AEDHAN</a:t>
            </a:r>
            <a:r>
              <a:rPr lang="en-US" sz="5400" b="1" cap="none" spc="0">
                <a:ln w="22225">
                  <a:solidFill>
                    <a:schemeClr val="accent2"/>
                  </a:solidFill>
                  <a:prstDash val="solid"/>
                </a:ln>
                <a:solidFill>
                  <a:schemeClr val="accent2">
                    <a:lumMod val="40000"/>
                    <a:lumOff val="60000"/>
                  </a:schemeClr>
                </a:solidFill>
                <a:effectLst/>
              </a:rPr>
              <a:t> </a:t>
            </a:r>
          </a:p>
        </p:txBody>
      </p:sp>
      <p:sp>
        <p:nvSpPr>
          <p:cNvPr id="6" name="Freeform 10">
            <a:extLst>
              <a:ext uri="{FF2B5EF4-FFF2-40B4-BE49-F238E27FC236}">
                <a16:creationId xmlns:a16="http://schemas.microsoft.com/office/drawing/2014/main" id="{B24C1DAE-4D92-47AE-F91A-AE76DCB5F83C}"/>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308086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8694D2DB-2E9F-12BF-EDAC-9FF3F5AFD3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73CB89-16DA-12BE-6BC0-82BD47733298}"/>
              </a:ext>
            </a:extLst>
          </p:cNvPr>
          <p:cNvSpPr/>
          <p:nvPr/>
        </p:nvSpPr>
        <p:spPr>
          <a:xfrm>
            <a:off x="6338207" y="3048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DC2C268F-F6D5-B53C-F6CE-73B646A05B9B}"/>
              </a:ext>
            </a:extLst>
          </p:cNvPr>
          <p:cNvSpPr txBox="1"/>
          <p:nvPr/>
        </p:nvSpPr>
        <p:spPr>
          <a:xfrm>
            <a:off x="1028700" y="1123370"/>
            <a:ext cx="16230600" cy="302326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rPr>
              <a:t>Ethical Scenarios: Company Level</a:t>
            </a:r>
            <a:endParaRPr lang="en-US"/>
          </a:p>
          <a:p>
            <a:pPr>
              <a:lnSpc>
                <a:spcPts val="8400"/>
              </a:lnSpc>
              <a:spcBef>
                <a:spcPct val="0"/>
              </a:spcBef>
            </a:pPr>
            <a:r>
              <a:rPr lang="en-US" sz="3600">
                <a:solidFill>
                  <a:srgbClr val="000000"/>
                </a:solidFill>
                <a:latin typeface="Proxima Nova"/>
                <a:ea typeface="Calibri"/>
                <a:cs typeface="Calibri"/>
              </a:rPr>
              <a:t>Scenario 2: AI Workplace Surveillance Goes Too Far</a:t>
            </a:r>
          </a:p>
          <a:p>
            <a:pPr>
              <a:lnSpc>
                <a:spcPts val="8400"/>
              </a:lnSpc>
              <a:spcBef>
                <a:spcPct val="0"/>
              </a:spcBef>
            </a:pPr>
            <a:r>
              <a:rPr lang="en-US">
                <a:solidFill>
                  <a:srgbClr val="000000"/>
                </a:solidFill>
                <a:latin typeface="Calibri"/>
                <a:ea typeface="Calibri"/>
                <a:cs typeface="Calibri"/>
              </a:rPr>
              <a:t> </a:t>
            </a:r>
            <a:endParaRPr lang="en-US">
              <a:ea typeface="Calibri"/>
              <a:cs typeface="Calibri"/>
            </a:endParaRPr>
          </a:p>
        </p:txBody>
      </p:sp>
      <p:sp>
        <p:nvSpPr>
          <p:cNvPr id="4" name="Freeform 10">
            <a:extLst>
              <a:ext uri="{FF2B5EF4-FFF2-40B4-BE49-F238E27FC236}">
                <a16:creationId xmlns:a16="http://schemas.microsoft.com/office/drawing/2014/main" id="{F91B1428-9325-388F-AC23-E8EDA5925C60}"/>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6" name="TextBox 5">
            <a:extLst>
              <a:ext uri="{FF2B5EF4-FFF2-40B4-BE49-F238E27FC236}">
                <a16:creationId xmlns:a16="http://schemas.microsoft.com/office/drawing/2014/main" id="{0BCF87EF-BB0A-9547-B47A-1CAEE42E8C1D}"/>
              </a:ext>
            </a:extLst>
          </p:cNvPr>
          <p:cNvSpPr txBox="1"/>
          <p:nvPr/>
        </p:nvSpPr>
        <p:spPr>
          <a:xfrm>
            <a:off x="1027395" y="3530652"/>
            <a:ext cx="842210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Eager to boost efficiency, the executive team rolled out an AI powered camera system that supposedly just tracked safety incidents on the factory floor. Within weeks, the software began ranking individual "idle time" and piping the scores straight into the performance dashboards—leading managers to discipline staff for longer water-cooler chats. This triggered a huge drop in job satisfaction and a slew of workforce-wide privacy complaints that was quickly picked up by the press, becoming a national discussion-point. </a:t>
            </a:r>
          </a:p>
        </p:txBody>
      </p:sp>
      <p:pic>
        <p:nvPicPr>
          <p:cNvPr id="5" name="Picture 4" descr="A group of men wearing hard hats&#10;&#10;AI-generated content may be incorrect.">
            <a:extLst>
              <a:ext uri="{FF2B5EF4-FFF2-40B4-BE49-F238E27FC236}">
                <a16:creationId xmlns:a16="http://schemas.microsoft.com/office/drawing/2014/main" id="{787EA54D-DC15-E080-9FA8-0EE9F0145F3C}"/>
              </a:ext>
            </a:extLst>
          </p:cNvPr>
          <p:cNvPicPr>
            <a:picLocks noChangeAspect="1"/>
          </p:cNvPicPr>
          <p:nvPr/>
        </p:nvPicPr>
        <p:blipFill>
          <a:blip r:embed="rId7"/>
          <a:stretch>
            <a:fillRect/>
          </a:stretch>
        </p:blipFill>
        <p:spPr>
          <a:xfrm>
            <a:off x="9935076" y="3154279"/>
            <a:ext cx="7787440" cy="5271836"/>
          </a:xfrm>
          <a:prstGeom prst="rect">
            <a:avLst/>
          </a:prstGeom>
        </p:spPr>
      </p:pic>
    </p:spTree>
    <p:extLst>
      <p:ext uri="{BB962C8B-B14F-4D97-AF65-F5344CB8AC3E}">
        <p14:creationId xmlns:p14="http://schemas.microsoft.com/office/powerpoint/2010/main" val="997339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37C24C80-7941-5CDF-75CC-ADF34EFC2E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EA0FA6-D6AF-888B-9E56-78C487D3ED29}"/>
              </a:ext>
            </a:extLst>
          </p:cNvPr>
          <p:cNvSpPr/>
          <p:nvPr/>
        </p:nvSpPr>
        <p:spPr>
          <a:xfrm>
            <a:off x="6338207" y="3048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079E38BD-64E2-B80E-9228-32D449C1B715}"/>
              </a:ext>
            </a:extLst>
          </p:cNvPr>
          <p:cNvSpPr txBox="1"/>
          <p:nvPr/>
        </p:nvSpPr>
        <p:spPr>
          <a:xfrm>
            <a:off x="1028700" y="1123370"/>
            <a:ext cx="16230600" cy="4100481"/>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rPr>
              <a:t>Ethical Scenarios: Image Gen</a:t>
            </a:r>
            <a:endParaRPr lang="en-US"/>
          </a:p>
          <a:p>
            <a:pPr>
              <a:lnSpc>
                <a:spcPts val="8400"/>
              </a:lnSpc>
              <a:spcBef>
                <a:spcPct val="0"/>
              </a:spcBef>
            </a:pPr>
            <a:r>
              <a:rPr lang="en-US" sz="3600">
                <a:solidFill>
                  <a:srgbClr val="000000"/>
                </a:solidFill>
                <a:latin typeface="Proxima Nova"/>
                <a:ea typeface="Calibri"/>
                <a:cs typeface="Calibri"/>
              </a:rPr>
              <a:t>Interactive: Please Imagine a CEO in your mind, or if you cannot, then please write down what "A CEO" looks like</a:t>
            </a:r>
          </a:p>
          <a:p>
            <a:pPr>
              <a:lnSpc>
                <a:spcPts val="8400"/>
              </a:lnSpc>
              <a:spcBef>
                <a:spcPct val="0"/>
              </a:spcBef>
            </a:pPr>
            <a:r>
              <a:rPr lang="en-US">
                <a:solidFill>
                  <a:srgbClr val="000000"/>
                </a:solidFill>
                <a:latin typeface="Calibri"/>
                <a:ea typeface="Calibri"/>
                <a:cs typeface="Calibri"/>
              </a:rPr>
              <a:t> </a:t>
            </a:r>
            <a:endParaRPr lang="en-US">
              <a:ea typeface="Calibri"/>
              <a:cs typeface="Calibri"/>
            </a:endParaRPr>
          </a:p>
        </p:txBody>
      </p:sp>
      <p:sp>
        <p:nvSpPr>
          <p:cNvPr id="4" name="Freeform 10">
            <a:extLst>
              <a:ext uri="{FF2B5EF4-FFF2-40B4-BE49-F238E27FC236}">
                <a16:creationId xmlns:a16="http://schemas.microsoft.com/office/drawing/2014/main" id="{B5EEBFF5-BBBD-A938-B98A-BC29F54AECF9}"/>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Tree>
    <p:extLst>
      <p:ext uri="{BB962C8B-B14F-4D97-AF65-F5344CB8AC3E}">
        <p14:creationId xmlns:p14="http://schemas.microsoft.com/office/powerpoint/2010/main" val="4144641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F5D49360-E633-DE32-F2CF-4B5B976943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C452D3-3211-7FFB-4A76-862CA16F919C}"/>
              </a:ext>
            </a:extLst>
          </p:cNvPr>
          <p:cNvSpPr/>
          <p:nvPr/>
        </p:nvSpPr>
        <p:spPr>
          <a:xfrm>
            <a:off x="6344653" y="-226595"/>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9A32A870-EB37-F05E-5448-0EB281D421EC}"/>
              </a:ext>
            </a:extLst>
          </p:cNvPr>
          <p:cNvSpPr txBox="1"/>
          <p:nvPr/>
        </p:nvSpPr>
        <p:spPr>
          <a:xfrm>
            <a:off x="336884" y="642107"/>
            <a:ext cx="17794705" cy="3054041"/>
          </a:xfrm>
          <a:prstGeom prst="rect">
            <a:avLst/>
          </a:prstGeom>
        </p:spPr>
        <p:txBody>
          <a:bodyPr wrap="square" lIns="0" tIns="0" rIns="0" bIns="0" rtlCol="0" anchor="t">
            <a:spAutoFit/>
          </a:bodyPr>
          <a:lstStyle/>
          <a:p>
            <a:pPr>
              <a:lnSpc>
                <a:spcPts val="8400"/>
              </a:lnSpc>
              <a:spcBef>
                <a:spcPct val="0"/>
              </a:spcBef>
            </a:pPr>
            <a:r>
              <a:rPr lang="en-US" sz="6000" b="1">
                <a:solidFill>
                  <a:srgbClr val="141E20"/>
                </a:solidFill>
                <a:latin typeface="Proxima Nova Bold"/>
              </a:rPr>
              <a:t>Ethical Scenarios: Image Gen and Bias</a:t>
            </a:r>
            <a:endParaRPr lang="en-US"/>
          </a:p>
          <a:p>
            <a:pPr>
              <a:spcBef>
                <a:spcPct val="0"/>
              </a:spcBef>
            </a:pPr>
            <a:r>
              <a:rPr lang="en-US" sz="3600">
                <a:solidFill>
                  <a:srgbClr val="000000"/>
                </a:solidFill>
                <a:latin typeface="Proxima Nova"/>
                <a:ea typeface="Calibri"/>
                <a:cs typeface="Calibri"/>
              </a:rPr>
              <a:t>Scenario 1: AI Reflects the current state of the world and also sometimes the opinions of its creators</a:t>
            </a:r>
          </a:p>
          <a:p>
            <a:pPr>
              <a:lnSpc>
                <a:spcPts val="8400"/>
              </a:lnSpc>
              <a:spcBef>
                <a:spcPct val="0"/>
              </a:spcBef>
            </a:pPr>
            <a:r>
              <a:rPr lang="en-US">
                <a:solidFill>
                  <a:srgbClr val="000000"/>
                </a:solidFill>
                <a:latin typeface="Calibri"/>
                <a:ea typeface="Calibri"/>
                <a:cs typeface="Calibri"/>
              </a:rPr>
              <a:t> </a:t>
            </a:r>
            <a:endParaRPr lang="en-US">
              <a:ea typeface="Calibri"/>
              <a:cs typeface="Calibri"/>
            </a:endParaRPr>
          </a:p>
        </p:txBody>
      </p:sp>
      <p:sp>
        <p:nvSpPr>
          <p:cNvPr id="4" name="Freeform 10">
            <a:extLst>
              <a:ext uri="{FF2B5EF4-FFF2-40B4-BE49-F238E27FC236}">
                <a16:creationId xmlns:a16="http://schemas.microsoft.com/office/drawing/2014/main" id="{720B9A40-BE7F-1C6C-571A-DC8AE4DC0387}"/>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6" name="TextBox 5">
            <a:extLst>
              <a:ext uri="{FF2B5EF4-FFF2-40B4-BE49-F238E27FC236}">
                <a16:creationId xmlns:a16="http://schemas.microsoft.com/office/drawing/2014/main" id="{7BE4A09C-FC87-92CB-F088-41E6DE43A919}"/>
              </a:ext>
            </a:extLst>
          </p:cNvPr>
          <p:cNvSpPr txBox="1"/>
          <p:nvPr/>
        </p:nvSpPr>
        <p:spPr>
          <a:xfrm>
            <a:off x="1027395" y="3530652"/>
            <a:ext cx="842210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If you ask an image generator to make "A CEO" you get this </a:t>
            </a:r>
          </a:p>
          <a:p>
            <a:endParaRPr lang="en-US">
              <a:ea typeface="Calibri"/>
              <a:cs typeface="Calibri"/>
            </a:endParaRPr>
          </a:p>
          <a:p>
            <a:r>
              <a:rPr lang="en-US">
                <a:ea typeface="Calibri"/>
                <a:cs typeface="Calibri"/>
              </a:rPr>
              <a:t>What do these images have in common? </a:t>
            </a:r>
          </a:p>
          <a:p>
            <a:endParaRPr lang="en-US">
              <a:ea typeface="Calibri"/>
              <a:cs typeface="Calibri"/>
            </a:endParaRPr>
          </a:p>
        </p:txBody>
      </p:sp>
      <p:pic>
        <p:nvPicPr>
          <p:cNvPr id="5" name="Picture 4" descr="A person in a suit and tie&#10;&#10;AI-generated content may be incorrect.">
            <a:extLst>
              <a:ext uri="{FF2B5EF4-FFF2-40B4-BE49-F238E27FC236}">
                <a16:creationId xmlns:a16="http://schemas.microsoft.com/office/drawing/2014/main" id="{D0E69272-ABA1-90CF-4F37-7C9FEC83F0A4}"/>
              </a:ext>
            </a:extLst>
          </p:cNvPr>
          <p:cNvPicPr>
            <a:picLocks noChangeAspect="1"/>
          </p:cNvPicPr>
          <p:nvPr/>
        </p:nvPicPr>
        <p:blipFill>
          <a:blip r:embed="rId7"/>
          <a:stretch>
            <a:fillRect/>
          </a:stretch>
        </p:blipFill>
        <p:spPr>
          <a:xfrm>
            <a:off x="1203158" y="4617118"/>
            <a:ext cx="1955132" cy="2932698"/>
          </a:xfrm>
          <a:prstGeom prst="rect">
            <a:avLst/>
          </a:prstGeom>
        </p:spPr>
      </p:pic>
      <p:sp>
        <p:nvSpPr>
          <p:cNvPr id="7" name="TextBox 6">
            <a:extLst>
              <a:ext uri="{FF2B5EF4-FFF2-40B4-BE49-F238E27FC236}">
                <a16:creationId xmlns:a16="http://schemas.microsoft.com/office/drawing/2014/main" id="{FBFE40C0-85E5-D60C-02B7-4593CD4670B1}"/>
              </a:ext>
            </a:extLst>
          </p:cNvPr>
          <p:cNvSpPr txBox="1"/>
          <p:nvPr/>
        </p:nvSpPr>
        <p:spPr>
          <a:xfrm>
            <a:off x="2000250" y="7820525"/>
            <a:ext cx="2722144" cy="7670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0BC3C427-8BBB-E29E-CA91-EA727693EC9B}"/>
              </a:ext>
            </a:extLst>
          </p:cNvPr>
          <p:cNvSpPr txBox="1"/>
          <p:nvPr/>
        </p:nvSpPr>
        <p:spPr>
          <a:xfrm>
            <a:off x="1759618" y="7655093"/>
            <a:ext cx="12332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Sora</a:t>
            </a:r>
            <a:endParaRPr lang="en-US"/>
          </a:p>
        </p:txBody>
      </p:sp>
      <p:pic>
        <p:nvPicPr>
          <p:cNvPr id="10" name="Picture 9" descr="A person in a white suit&#10;&#10;AI-generated content may be incorrect.">
            <a:extLst>
              <a:ext uri="{FF2B5EF4-FFF2-40B4-BE49-F238E27FC236}">
                <a16:creationId xmlns:a16="http://schemas.microsoft.com/office/drawing/2014/main" id="{98809C97-15DC-A1DA-A389-C41A4615E02B}"/>
              </a:ext>
            </a:extLst>
          </p:cNvPr>
          <p:cNvPicPr>
            <a:picLocks noChangeAspect="1"/>
          </p:cNvPicPr>
          <p:nvPr/>
        </p:nvPicPr>
        <p:blipFill>
          <a:blip r:embed="rId8"/>
          <a:stretch>
            <a:fillRect/>
          </a:stretch>
        </p:blipFill>
        <p:spPr>
          <a:xfrm>
            <a:off x="3591426" y="4824663"/>
            <a:ext cx="2743200" cy="2743200"/>
          </a:xfrm>
          <a:prstGeom prst="rect">
            <a:avLst/>
          </a:prstGeom>
        </p:spPr>
      </p:pic>
      <p:sp>
        <p:nvSpPr>
          <p:cNvPr id="11" name="TextBox 10">
            <a:extLst>
              <a:ext uri="{FF2B5EF4-FFF2-40B4-BE49-F238E27FC236}">
                <a16:creationId xmlns:a16="http://schemas.microsoft.com/office/drawing/2014/main" id="{2CEAE442-18A5-3BD3-9A60-40D41027F106}"/>
              </a:ext>
            </a:extLst>
          </p:cNvPr>
          <p:cNvSpPr txBox="1"/>
          <p:nvPr/>
        </p:nvSpPr>
        <p:spPr>
          <a:xfrm>
            <a:off x="4271210" y="7625014"/>
            <a:ext cx="19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Stable Diffusion</a:t>
            </a:r>
            <a:endParaRPr lang="en-US"/>
          </a:p>
        </p:txBody>
      </p:sp>
      <p:pic>
        <p:nvPicPr>
          <p:cNvPr id="12" name="Picture 11" descr="A person in a suit&#10;&#10;AI-generated content may be incorrect.">
            <a:extLst>
              <a:ext uri="{FF2B5EF4-FFF2-40B4-BE49-F238E27FC236}">
                <a16:creationId xmlns:a16="http://schemas.microsoft.com/office/drawing/2014/main" id="{B60BC1E4-04F6-346C-87EE-1D880C48D1DF}"/>
              </a:ext>
            </a:extLst>
          </p:cNvPr>
          <p:cNvPicPr>
            <a:picLocks noChangeAspect="1"/>
          </p:cNvPicPr>
          <p:nvPr/>
        </p:nvPicPr>
        <p:blipFill>
          <a:blip r:embed="rId9"/>
          <a:stretch>
            <a:fillRect/>
          </a:stretch>
        </p:blipFill>
        <p:spPr>
          <a:xfrm>
            <a:off x="6767763" y="4722394"/>
            <a:ext cx="2677027" cy="2827422"/>
          </a:xfrm>
          <a:prstGeom prst="rect">
            <a:avLst/>
          </a:prstGeom>
        </p:spPr>
      </p:pic>
      <p:sp>
        <p:nvSpPr>
          <p:cNvPr id="13" name="TextBox 12">
            <a:extLst>
              <a:ext uri="{FF2B5EF4-FFF2-40B4-BE49-F238E27FC236}">
                <a16:creationId xmlns:a16="http://schemas.microsoft.com/office/drawing/2014/main" id="{5FF07F4B-7FC1-9AF6-4609-1F72B4539A1F}"/>
              </a:ext>
            </a:extLst>
          </p:cNvPr>
          <p:cNvSpPr txBox="1"/>
          <p:nvPr/>
        </p:nvSpPr>
        <p:spPr>
          <a:xfrm>
            <a:off x="7519735" y="7564855"/>
            <a:ext cx="19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Gemini</a:t>
            </a:r>
            <a:endParaRPr lang="en-US"/>
          </a:p>
        </p:txBody>
      </p:sp>
      <p:pic>
        <p:nvPicPr>
          <p:cNvPr id="14" name="Picture 13" descr="20cdf059-3431-4399-868c-165ce2842888_23584633.jpeg">
            <a:extLst>
              <a:ext uri="{FF2B5EF4-FFF2-40B4-BE49-F238E27FC236}">
                <a16:creationId xmlns:a16="http://schemas.microsoft.com/office/drawing/2014/main" id="{F85040FF-8DEB-EB2C-1601-AA25F8EF211B}"/>
              </a:ext>
            </a:extLst>
          </p:cNvPr>
          <p:cNvPicPr>
            <a:picLocks noChangeAspect="1"/>
          </p:cNvPicPr>
          <p:nvPr/>
        </p:nvPicPr>
        <p:blipFill>
          <a:blip r:embed="rId10"/>
          <a:stretch>
            <a:fillRect/>
          </a:stretch>
        </p:blipFill>
        <p:spPr>
          <a:xfrm>
            <a:off x="9787690" y="4809624"/>
            <a:ext cx="2743200" cy="2743200"/>
          </a:xfrm>
          <a:prstGeom prst="rect">
            <a:avLst/>
          </a:prstGeom>
        </p:spPr>
      </p:pic>
      <p:sp>
        <p:nvSpPr>
          <p:cNvPr id="15" name="TextBox 14">
            <a:extLst>
              <a:ext uri="{FF2B5EF4-FFF2-40B4-BE49-F238E27FC236}">
                <a16:creationId xmlns:a16="http://schemas.microsoft.com/office/drawing/2014/main" id="{29D8FC68-765A-7E94-C222-B31998DFDA79}"/>
              </a:ext>
            </a:extLst>
          </p:cNvPr>
          <p:cNvSpPr txBox="1"/>
          <p:nvPr/>
        </p:nvSpPr>
        <p:spPr>
          <a:xfrm>
            <a:off x="10602827" y="7564854"/>
            <a:ext cx="19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Flux Schnell</a:t>
            </a:r>
            <a:endParaRPr lang="en-US"/>
          </a:p>
        </p:txBody>
      </p:sp>
      <p:pic>
        <p:nvPicPr>
          <p:cNvPr id="16" name="Picture 15" descr="https://images.deepai.org/art-image/1debcc65baef40b7bb1f157761f55d28/a-ceo-c0e9d6.jpg">
            <a:extLst>
              <a:ext uri="{FF2B5EF4-FFF2-40B4-BE49-F238E27FC236}">
                <a16:creationId xmlns:a16="http://schemas.microsoft.com/office/drawing/2014/main" id="{54643E7A-CF2D-A040-9527-CAC6BCBE7AA0}"/>
              </a:ext>
            </a:extLst>
          </p:cNvPr>
          <p:cNvPicPr>
            <a:picLocks noChangeAspect="1"/>
          </p:cNvPicPr>
          <p:nvPr/>
        </p:nvPicPr>
        <p:blipFill>
          <a:blip r:embed="rId11"/>
          <a:stretch>
            <a:fillRect/>
          </a:stretch>
        </p:blipFill>
        <p:spPr>
          <a:xfrm>
            <a:off x="12945979" y="4809624"/>
            <a:ext cx="2743200" cy="2743200"/>
          </a:xfrm>
          <a:prstGeom prst="rect">
            <a:avLst/>
          </a:prstGeom>
        </p:spPr>
      </p:pic>
      <p:sp>
        <p:nvSpPr>
          <p:cNvPr id="17" name="TextBox 16">
            <a:extLst>
              <a:ext uri="{FF2B5EF4-FFF2-40B4-BE49-F238E27FC236}">
                <a16:creationId xmlns:a16="http://schemas.microsoft.com/office/drawing/2014/main" id="{B837F6B4-20FB-4BD6-115E-DBB72AF72177}"/>
              </a:ext>
            </a:extLst>
          </p:cNvPr>
          <p:cNvSpPr txBox="1"/>
          <p:nvPr/>
        </p:nvSpPr>
        <p:spPr>
          <a:xfrm>
            <a:off x="13761116" y="7564853"/>
            <a:ext cx="19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Deep AI</a:t>
            </a:r>
            <a:endParaRPr lang="en-US"/>
          </a:p>
        </p:txBody>
      </p:sp>
    </p:spTree>
    <p:extLst>
      <p:ext uri="{BB962C8B-B14F-4D97-AF65-F5344CB8AC3E}">
        <p14:creationId xmlns:p14="http://schemas.microsoft.com/office/powerpoint/2010/main" val="896518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06630169-EE52-BB1C-040A-2EC41653C67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688AF017-CA64-2A47-4C71-78DE22D567E6}"/>
              </a:ext>
            </a:extLst>
          </p:cNvPr>
          <p:cNvSpPr txBox="1"/>
          <p:nvPr/>
        </p:nvSpPr>
        <p:spPr>
          <a:xfrm>
            <a:off x="1028700" y="1123370"/>
            <a:ext cx="17599192" cy="3023264"/>
          </a:xfrm>
          <a:prstGeom prst="rect">
            <a:avLst/>
          </a:prstGeom>
        </p:spPr>
        <p:txBody>
          <a:bodyPr wrap="square" lIns="0" tIns="0" rIns="0" bIns="0" rtlCol="0" anchor="t">
            <a:spAutoFit/>
          </a:bodyPr>
          <a:lstStyle/>
          <a:p>
            <a:pPr>
              <a:lnSpc>
                <a:spcPts val="8400"/>
              </a:lnSpc>
              <a:spcBef>
                <a:spcPct val="0"/>
              </a:spcBef>
            </a:pPr>
            <a:r>
              <a:rPr lang="en-US" sz="6000" b="1">
                <a:solidFill>
                  <a:srgbClr val="141E20"/>
                </a:solidFill>
                <a:latin typeface="Proxima Nova Bold"/>
              </a:rPr>
              <a:t>Ethical Scenarios: Image Gen and Bias</a:t>
            </a:r>
            <a:endParaRPr lang="en-US"/>
          </a:p>
          <a:p>
            <a:pPr>
              <a:lnSpc>
                <a:spcPts val="8400"/>
              </a:lnSpc>
              <a:spcBef>
                <a:spcPct val="0"/>
              </a:spcBef>
            </a:pPr>
            <a:r>
              <a:rPr lang="en-US" sz="3600">
                <a:solidFill>
                  <a:srgbClr val="000000"/>
                </a:solidFill>
                <a:latin typeface="Proxima Nova"/>
                <a:ea typeface="Calibri"/>
                <a:cs typeface="Calibri"/>
              </a:rPr>
              <a:t>Scenario 1: Continued</a:t>
            </a:r>
          </a:p>
          <a:p>
            <a:pPr>
              <a:lnSpc>
                <a:spcPts val="8400"/>
              </a:lnSpc>
              <a:spcBef>
                <a:spcPct val="0"/>
              </a:spcBef>
            </a:pPr>
            <a:r>
              <a:rPr lang="en-US">
                <a:solidFill>
                  <a:srgbClr val="000000"/>
                </a:solidFill>
                <a:latin typeface="Calibri"/>
                <a:ea typeface="Calibri"/>
                <a:cs typeface="Calibri"/>
              </a:rPr>
              <a:t> </a:t>
            </a:r>
            <a:endParaRPr lang="en-US">
              <a:ea typeface="Calibri"/>
              <a:cs typeface="Calibri"/>
            </a:endParaRPr>
          </a:p>
        </p:txBody>
      </p:sp>
      <p:sp>
        <p:nvSpPr>
          <p:cNvPr id="4" name="Freeform 10">
            <a:extLst>
              <a:ext uri="{FF2B5EF4-FFF2-40B4-BE49-F238E27FC236}">
                <a16:creationId xmlns:a16="http://schemas.microsoft.com/office/drawing/2014/main" id="{83F911F5-0FC2-507B-0744-547A0DC82910}"/>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p:spPr>
        <p:txBody>
          <a:bodyPr/>
          <a:lstStyle/>
          <a:p>
            <a:endParaRPr lang="en-US"/>
          </a:p>
        </p:txBody>
      </p:sp>
      <p:sp>
        <p:nvSpPr>
          <p:cNvPr id="6" name="TextBox 5">
            <a:extLst>
              <a:ext uri="{FF2B5EF4-FFF2-40B4-BE49-F238E27FC236}">
                <a16:creationId xmlns:a16="http://schemas.microsoft.com/office/drawing/2014/main" id="{FACD2F82-B1C2-C85B-1D16-2D7641BC1F05}"/>
              </a:ext>
            </a:extLst>
          </p:cNvPr>
          <p:cNvSpPr txBox="1"/>
          <p:nvPr/>
        </p:nvSpPr>
        <p:spPr>
          <a:xfrm>
            <a:off x="1027395" y="3530652"/>
            <a:ext cx="84221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     As many times as you ask, it will not make a woman if you let it decide</a:t>
            </a:r>
            <a:endParaRPr lang="en-US"/>
          </a:p>
          <a:p>
            <a:endParaRPr lang="en-US">
              <a:ea typeface="Calibri"/>
              <a:cs typeface="Calibri"/>
            </a:endParaRPr>
          </a:p>
        </p:txBody>
      </p:sp>
      <p:sp>
        <p:nvSpPr>
          <p:cNvPr id="7" name="TextBox 6">
            <a:extLst>
              <a:ext uri="{FF2B5EF4-FFF2-40B4-BE49-F238E27FC236}">
                <a16:creationId xmlns:a16="http://schemas.microsoft.com/office/drawing/2014/main" id="{19BB9B95-96D8-DD82-63EC-6395CD0280E9}"/>
              </a:ext>
            </a:extLst>
          </p:cNvPr>
          <p:cNvSpPr txBox="1"/>
          <p:nvPr/>
        </p:nvSpPr>
        <p:spPr>
          <a:xfrm>
            <a:off x="2000250" y="7820525"/>
            <a:ext cx="2722144" cy="7670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8" name="Picture 7" descr="A collage of a person in a suit&#10;&#10;AI-generated content may be incorrect.">
            <a:extLst>
              <a:ext uri="{FF2B5EF4-FFF2-40B4-BE49-F238E27FC236}">
                <a16:creationId xmlns:a16="http://schemas.microsoft.com/office/drawing/2014/main" id="{9C622E82-97CE-A996-2AB4-B265655AD66D}"/>
              </a:ext>
            </a:extLst>
          </p:cNvPr>
          <p:cNvPicPr>
            <a:picLocks noChangeAspect="1"/>
          </p:cNvPicPr>
          <p:nvPr/>
        </p:nvPicPr>
        <p:blipFill>
          <a:blip r:embed="rId5"/>
          <a:stretch>
            <a:fillRect/>
          </a:stretch>
        </p:blipFill>
        <p:spPr>
          <a:xfrm>
            <a:off x="1574132" y="4180222"/>
            <a:ext cx="3815014" cy="2859004"/>
          </a:xfrm>
          <a:prstGeom prst="rect">
            <a:avLst/>
          </a:prstGeom>
        </p:spPr>
      </p:pic>
      <p:pic>
        <p:nvPicPr>
          <p:cNvPr id="18" name="Picture 17" descr="A collage of a person in a suit&#10;&#10;AI-generated content may be incorrect.">
            <a:extLst>
              <a:ext uri="{FF2B5EF4-FFF2-40B4-BE49-F238E27FC236}">
                <a16:creationId xmlns:a16="http://schemas.microsoft.com/office/drawing/2014/main" id="{DF33E589-5D58-6E54-F190-304A85FC9798}"/>
              </a:ext>
            </a:extLst>
          </p:cNvPr>
          <p:cNvPicPr>
            <a:picLocks noChangeAspect="1"/>
          </p:cNvPicPr>
          <p:nvPr/>
        </p:nvPicPr>
        <p:blipFill>
          <a:blip r:embed="rId6"/>
          <a:stretch>
            <a:fillRect/>
          </a:stretch>
        </p:blipFill>
        <p:spPr>
          <a:xfrm>
            <a:off x="5385385" y="4176211"/>
            <a:ext cx="3907757" cy="2867025"/>
          </a:xfrm>
          <a:prstGeom prst="rect">
            <a:avLst/>
          </a:prstGeom>
        </p:spPr>
      </p:pic>
      <p:pic>
        <p:nvPicPr>
          <p:cNvPr id="19" name="Picture 18" descr="A person in a suit and tie&#10;&#10;AI-generated content may be incorrect.">
            <a:extLst>
              <a:ext uri="{FF2B5EF4-FFF2-40B4-BE49-F238E27FC236}">
                <a16:creationId xmlns:a16="http://schemas.microsoft.com/office/drawing/2014/main" id="{49E51554-6F2D-3D60-64C3-0AB0D4AC17E7}"/>
              </a:ext>
            </a:extLst>
          </p:cNvPr>
          <p:cNvPicPr>
            <a:picLocks noChangeAspect="1"/>
          </p:cNvPicPr>
          <p:nvPr/>
        </p:nvPicPr>
        <p:blipFill>
          <a:blip r:embed="rId7"/>
          <a:stretch>
            <a:fillRect/>
          </a:stretch>
        </p:blipFill>
        <p:spPr>
          <a:xfrm>
            <a:off x="9289382" y="4176210"/>
            <a:ext cx="3920291" cy="2867026"/>
          </a:xfrm>
          <a:prstGeom prst="rect">
            <a:avLst/>
          </a:prstGeom>
        </p:spPr>
      </p:pic>
      <p:pic>
        <p:nvPicPr>
          <p:cNvPr id="20" name="Picture 19" descr="A collage of a person in a suit&#10;&#10;AI-generated content may be incorrect.">
            <a:extLst>
              <a:ext uri="{FF2B5EF4-FFF2-40B4-BE49-F238E27FC236}">
                <a16:creationId xmlns:a16="http://schemas.microsoft.com/office/drawing/2014/main" id="{3DE77313-D252-0E98-7D9C-EBDD1B9941AA}"/>
              </a:ext>
            </a:extLst>
          </p:cNvPr>
          <p:cNvPicPr>
            <a:picLocks noChangeAspect="1"/>
          </p:cNvPicPr>
          <p:nvPr/>
        </p:nvPicPr>
        <p:blipFill>
          <a:blip r:embed="rId8"/>
          <a:stretch>
            <a:fillRect/>
          </a:stretch>
        </p:blipFill>
        <p:spPr>
          <a:xfrm>
            <a:off x="13200397" y="4186487"/>
            <a:ext cx="3783431" cy="2846472"/>
          </a:xfrm>
          <a:prstGeom prst="rect">
            <a:avLst/>
          </a:prstGeom>
        </p:spPr>
      </p:pic>
      <p:sp>
        <p:nvSpPr>
          <p:cNvPr id="21" name="TextBox 20">
            <a:extLst>
              <a:ext uri="{FF2B5EF4-FFF2-40B4-BE49-F238E27FC236}">
                <a16:creationId xmlns:a16="http://schemas.microsoft.com/office/drawing/2014/main" id="{DF1867DC-460F-676D-63ED-6570DB81825F}"/>
              </a:ext>
            </a:extLst>
          </p:cNvPr>
          <p:cNvSpPr txBox="1"/>
          <p:nvPr/>
        </p:nvSpPr>
        <p:spPr>
          <a:xfrm>
            <a:off x="1568815" y="7170204"/>
            <a:ext cx="96703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Sora almost always gives you specifically a white man in a skyscraper in a black or blue suit</a:t>
            </a:r>
            <a:endParaRPr lang="en-US"/>
          </a:p>
        </p:txBody>
      </p:sp>
    </p:spTree>
    <p:extLst>
      <p:ext uri="{BB962C8B-B14F-4D97-AF65-F5344CB8AC3E}">
        <p14:creationId xmlns:p14="http://schemas.microsoft.com/office/powerpoint/2010/main" val="2742085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786FE3C5-4236-4981-55DB-9F619C1CDB23}"/>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C9D23D7C-CEA8-9201-F2C9-B8F31353DF6E}"/>
              </a:ext>
            </a:extLst>
          </p:cNvPr>
          <p:cNvSpPr txBox="1"/>
          <p:nvPr/>
        </p:nvSpPr>
        <p:spPr>
          <a:xfrm>
            <a:off x="1028700" y="1123370"/>
            <a:ext cx="17599192" cy="3023264"/>
          </a:xfrm>
          <a:prstGeom prst="rect">
            <a:avLst/>
          </a:prstGeom>
        </p:spPr>
        <p:txBody>
          <a:bodyPr wrap="square" lIns="0" tIns="0" rIns="0" bIns="0" rtlCol="0" anchor="t">
            <a:spAutoFit/>
          </a:bodyPr>
          <a:lstStyle/>
          <a:p>
            <a:pPr>
              <a:lnSpc>
                <a:spcPts val="8400"/>
              </a:lnSpc>
              <a:spcBef>
                <a:spcPct val="0"/>
              </a:spcBef>
            </a:pPr>
            <a:r>
              <a:rPr lang="en-US" sz="6000" b="1">
                <a:solidFill>
                  <a:srgbClr val="141E20"/>
                </a:solidFill>
                <a:latin typeface="Proxima Nova Bold"/>
              </a:rPr>
              <a:t>Ethical Scenarios: Image Gen </a:t>
            </a:r>
            <a:endParaRPr lang="en-US"/>
          </a:p>
          <a:p>
            <a:pPr>
              <a:lnSpc>
                <a:spcPts val="8400"/>
              </a:lnSpc>
              <a:spcBef>
                <a:spcPct val="0"/>
              </a:spcBef>
            </a:pPr>
            <a:r>
              <a:rPr lang="en-US" sz="3600">
                <a:solidFill>
                  <a:srgbClr val="000000"/>
                </a:solidFill>
                <a:latin typeface="Proxima Nova"/>
                <a:ea typeface="Calibri"/>
                <a:cs typeface="Calibri"/>
              </a:rPr>
              <a:t>Scenario 1: Continued</a:t>
            </a:r>
          </a:p>
          <a:p>
            <a:pPr>
              <a:lnSpc>
                <a:spcPts val="8400"/>
              </a:lnSpc>
              <a:spcBef>
                <a:spcPct val="0"/>
              </a:spcBef>
            </a:pPr>
            <a:r>
              <a:rPr lang="en-US">
                <a:solidFill>
                  <a:srgbClr val="000000"/>
                </a:solidFill>
                <a:latin typeface="Calibri"/>
                <a:ea typeface="Calibri"/>
                <a:cs typeface="Calibri"/>
              </a:rPr>
              <a:t> </a:t>
            </a:r>
            <a:endParaRPr lang="en-US">
              <a:ea typeface="Calibri"/>
              <a:cs typeface="Calibri"/>
            </a:endParaRPr>
          </a:p>
        </p:txBody>
      </p:sp>
      <p:sp>
        <p:nvSpPr>
          <p:cNvPr id="4" name="Freeform 10">
            <a:extLst>
              <a:ext uri="{FF2B5EF4-FFF2-40B4-BE49-F238E27FC236}">
                <a16:creationId xmlns:a16="http://schemas.microsoft.com/office/drawing/2014/main" id="{E766085A-F199-E1F9-D36A-C2A0B9AA708B}"/>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p:spPr>
        <p:txBody>
          <a:bodyPr/>
          <a:lstStyle/>
          <a:p>
            <a:endParaRPr lang="en-US"/>
          </a:p>
        </p:txBody>
      </p:sp>
      <p:sp>
        <p:nvSpPr>
          <p:cNvPr id="6" name="TextBox 5">
            <a:extLst>
              <a:ext uri="{FF2B5EF4-FFF2-40B4-BE49-F238E27FC236}">
                <a16:creationId xmlns:a16="http://schemas.microsoft.com/office/drawing/2014/main" id="{8F70E0C0-C79E-5997-427D-4A5B445A68E5}"/>
              </a:ext>
            </a:extLst>
          </p:cNvPr>
          <p:cNvSpPr txBox="1"/>
          <p:nvPr/>
        </p:nvSpPr>
        <p:spPr>
          <a:xfrm>
            <a:off x="1027395" y="3530652"/>
            <a:ext cx="842210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 Woman CEO"</a:t>
            </a:r>
            <a:endParaRPr lang="en-US"/>
          </a:p>
          <a:p>
            <a:endParaRPr lang="en-US">
              <a:ea typeface="Calibri"/>
              <a:cs typeface="Calibri"/>
            </a:endParaRPr>
          </a:p>
          <a:p>
            <a:r>
              <a:rPr lang="en-US">
                <a:ea typeface="Calibri"/>
                <a:cs typeface="Calibri"/>
              </a:rPr>
              <a:t> Generates just fine when told explicitly.</a:t>
            </a:r>
          </a:p>
          <a:p>
            <a:endParaRPr lang="en-US">
              <a:ea typeface="Calibri"/>
              <a:cs typeface="Calibri"/>
            </a:endParaRPr>
          </a:p>
          <a:p>
            <a:r>
              <a:rPr lang="en-US">
                <a:ea typeface="Calibri"/>
                <a:cs typeface="Calibri"/>
              </a:rPr>
              <a:t>Women (in American) as CEO's make up</a:t>
            </a:r>
          </a:p>
          <a:p>
            <a:r>
              <a:rPr lang="en-US">
                <a:ea typeface="Calibri"/>
                <a:cs typeface="Calibri"/>
              </a:rPr>
              <a:t>10% Fortune 500 </a:t>
            </a:r>
          </a:p>
          <a:p>
            <a:r>
              <a:rPr lang="en-US">
                <a:ea typeface="Calibri"/>
                <a:cs typeface="Calibri"/>
              </a:rPr>
              <a:t>15% public companies</a:t>
            </a:r>
          </a:p>
          <a:p>
            <a:endParaRPr lang="en-US">
              <a:ea typeface="Calibri"/>
              <a:cs typeface="Calibri"/>
            </a:endParaRPr>
          </a:p>
          <a:p>
            <a:r>
              <a:rPr lang="en-US">
                <a:ea typeface="Calibri"/>
                <a:cs typeface="Calibri"/>
              </a:rPr>
              <a:t>Ai Image Generation</a:t>
            </a:r>
          </a:p>
          <a:p>
            <a:r>
              <a:rPr lang="en-US">
                <a:ea typeface="Calibri"/>
                <a:cs typeface="Calibri"/>
              </a:rPr>
              <a:t>Does not reflect this</a:t>
            </a:r>
          </a:p>
          <a:p>
            <a:endParaRPr lang="en-US">
              <a:ea typeface="Calibri"/>
              <a:cs typeface="Calibri"/>
            </a:endParaRPr>
          </a:p>
          <a:p>
            <a:r>
              <a:rPr lang="en-US">
                <a:ea typeface="Calibri"/>
                <a:cs typeface="Calibri"/>
              </a:rPr>
              <a:t>100% men not 85-90%</a:t>
            </a:r>
          </a:p>
          <a:p>
            <a:endParaRPr lang="en-US">
              <a:ea typeface="Calibri"/>
              <a:cs typeface="Calibri"/>
            </a:endParaRPr>
          </a:p>
        </p:txBody>
      </p:sp>
      <p:sp>
        <p:nvSpPr>
          <p:cNvPr id="7" name="TextBox 6">
            <a:extLst>
              <a:ext uri="{FF2B5EF4-FFF2-40B4-BE49-F238E27FC236}">
                <a16:creationId xmlns:a16="http://schemas.microsoft.com/office/drawing/2014/main" id="{5B166F58-7DFD-0266-96F6-968E67651257}"/>
              </a:ext>
            </a:extLst>
          </p:cNvPr>
          <p:cNvSpPr txBox="1"/>
          <p:nvPr/>
        </p:nvSpPr>
        <p:spPr>
          <a:xfrm>
            <a:off x="2000250" y="7820525"/>
            <a:ext cx="2722144" cy="7670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 name="Picture 1" descr="A collage of a person in a suit&#10;&#10;AI-generated content may be incorrect.">
            <a:extLst>
              <a:ext uri="{FF2B5EF4-FFF2-40B4-BE49-F238E27FC236}">
                <a16:creationId xmlns:a16="http://schemas.microsoft.com/office/drawing/2014/main" id="{A4D5BFBF-5398-072B-FDA5-9972D67F8F64}"/>
              </a:ext>
            </a:extLst>
          </p:cNvPr>
          <p:cNvPicPr>
            <a:picLocks noChangeAspect="1"/>
          </p:cNvPicPr>
          <p:nvPr/>
        </p:nvPicPr>
        <p:blipFill>
          <a:blip r:embed="rId5"/>
          <a:stretch>
            <a:fillRect/>
          </a:stretch>
        </p:blipFill>
        <p:spPr>
          <a:xfrm>
            <a:off x="12238943" y="667648"/>
            <a:ext cx="4662739" cy="3481138"/>
          </a:xfrm>
          <a:prstGeom prst="rect">
            <a:avLst/>
          </a:prstGeom>
        </p:spPr>
      </p:pic>
      <p:sp>
        <p:nvSpPr>
          <p:cNvPr id="5" name="TextBox 4">
            <a:extLst>
              <a:ext uri="{FF2B5EF4-FFF2-40B4-BE49-F238E27FC236}">
                <a16:creationId xmlns:a16="http://schemas.microsoft.com/office/drawing/2014/main" id="{51010422-3A71-71C1-D343-A6C5CCC0BBB4}"/>
              </a:ext>
            </a:extLst>
          </p:cNvPr>
          <p:cNvSpPr txBox="1"/>
          <p:nvPr/>
        </p:nvSpPr>
        <p:spPr>
          <a:xfrm>
            <a:off x="14246400" y="4229900"/>
            <a:ext cx="7369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Sora</a:t>
            </a:r>
            <a:endParaRPr lang="en-US"/>
          </a:p>
          <a:p>
            <a:endParaRPr lang="en-US">
              <a:ea typeface="Calibri"/>
              <a:cs typeface="Calibri"/>
            </a:endParaRPr>
          </a:p>
          <a:p>
            <a:endParaRPr lang="en-US">
              <a:ea typeface="Calibri"/>
              <a:cs typeface="Calibri"/>
            </a:endParaRPr>
          </a:p>
        </p:txBody>
      </p:sp>
      <p:pic>
        <p:nvPicPr>
          <p:cNvPr id="9" name="Picture 8" descr="A person in a grey suit&#10;&#10;AI-generated content may be incorrect.">
            <a:extLst>
              <a:ext uri="{FF2B5EF4-FFF2-40B4-BE49-F238E27FC236}">
                <a16:creationId xmlns:a16="http://schemas.microsoft.com/office/drawing/2014/main" id="{F7E8068B-26C0-6CD0-C435-CEE38D0FA69F}"/>
              </a:ext>
            </a:extLst>
          </p:cNvPr>
          <p:cNvPicPr>
            <a:picLocks noChangeAspect="1"/>
          </p:cNvPicPr>
          <p:nvPr/>
        </p:nvPicPr>
        <p:blipFill>
          <a:blip r:embed="rId6"/>
          <a:stretch>
            <a:fillRect/>
          </a:stretch>
        </p:blipFill>
        <p:spPr>
          <a:xfrm>
            <a:off x="8474658" y="5288192"/>
            <a:ext cx="3489158" cy="3489157"/>
          </a:xfrm>
          <a:prstGeom prst="rect">
            <a:avLst/>
          </a:prstGeom>
        </p:spPr>
      </p:pic>
      <p:sp>
        <p:nvSpPr>
          <p:cNvPr id="11" name="TextBox 10">
            <a:extLst>
              <a:ext uri="{FF2B5EF4-FFF2-40B4-BE49-F238E27FC236}">
                <a16:creationId xmlns:a16="http://schemas.microsoft.com/office/drawing/2014/main" id="{7FDC45FA-C127-828D-FFA2-FA8E8A87C68A}"/>
              </a:ext>
            </a:extLst>
          </p:cNvPr>
          <p:cNvSpPr txBox="1"/>
          <p:nvPr/>
        </p:nvSpPr>
        <p:spPr>
          <a:xfrm>
            <a:off x="9449498" y="8749347"/>
            <a:ext cx="1188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Gemini</a:t>
            </a:r>
            <a:endParaRPr lang="en-US"/>
          </a:p>
        </p:txBody>
      </p:sp>
      <p:sp>
        <p:nvSpPr>
          <p:cNvPr id="12" name="TextBox 11">
            <a:extLst>
              <a:ext uri="{FF2B5EF4-FFF2-40B4-BE49-F238E27FC236}">
                <a16:creationId xmlns:a16="http://schemas.microsoft.com/office/drawing/2014/main" id="{48293569-57B0-95DA-286F-50FFC8DF57EA}"/>
              </a:ext>
            </a:extLst>
          </p:cNvPr>
          <p:cNvSpPr txBox="1"/>
          <p:nvPr/>
        </p:nvSpPr>
        <p:spPr>
          <a:xfrm>
            <a:off x="14247090" y="8583912"/>
            <a:ext cx="20604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Stable Diffusion</a:t>
            </a:r>
            <a:endParaRPr lang="en-US"/>
          </a:p>
        </p:txBody>
      </p:sp>
      <p:pic>
        <p:nvPicPr>
          <p:cNvPr id="13" name="Picture 12" descr="A person sitting at a desk with a computer&#10;&#10;AI-generated content may be incorrect.">
            <a:extLst>
              <a:ext uri="{FF2B5EF4-FFF2-40B4-BE49-F238E27FC236}">
                <a16:creationId xmlns:a16="http://schemas.microsoft.com/office/drawing/2014/main" id="{B5827AFC-E6E6-024D-3E46-E05F3C79DE12}"/>
              </a:ext>
            </a:extLst>
          </p:cNvPr>
          <p:cNvPicPr>
            <a:picLocks noChangeAspect="1"/>
          </p:cNvPicPr>
          <p:nvPr/>
        </p:nvPicPr>
        <p:blipFill>
          <a:blip r:embed="rId7"/>
          <a:stretch>
            <a:fillRect/>
          </a:stretch>
        </p:blipFill>
        <p:spPr>
          <a:xfrm>
            <a:off x="12238121" y="5726028"/>
            <a:ext cx="2745207" cy="2865521"/>
          </a:xfrm>
          <a:prstGeom prst="rect">
            <a:avLst/>
          </a:prstGeom>
        </p:spPr>
      </p:pic>
      <p:pic>
        <p:nvPicPr>
          <p:cNvPr id="14" name="Picture 13" descr="A person in a pink suit sitting at a desk with a computer&#10;&#10;AI-generated content may be incorrect.">
            <a:extLst>
              <a:ext uri="{FF2B5EF4-FFF2-40B4-BE49-F238E27FC236}">
                <a16:creationId xmlns:a16="http://schemas.microsoft.com/office/drawing/2014/main" id="{BF3BDF20-2A90-1E92-06F1-93170A9E6C50}"/>
              </a:ext>
            </a:extLst>
          </p:cNvPr>
          <p:cNvPicPr>
            <a:picLocks noChangeAspect="1"/>
          </p:cNvPicPr>
          <p:nvPr/>
        </p:nvPicPr>
        <p:blipFill>
          <a:blip r:embed="rId8"/>
          <a:stretch>
            <a:fillRect/>
          </a:stretch>
        </p:blipFill>
        <p:spPr>
          <a:xfrm>
            <a:off x="15140740" y="5726028"/>
            <a:ext cx="2745207" cy="2865522"/>
          </a:xfrm>
          <a:prstGeom prst="rect">
            <a:avLst/>
          </a:prstGeom>
        </p:spPr>
      </p:pic>
    </p:spTree>
    <p:extLst>
      <p:ext uri="{BB962C8B-B14F-4D97-AF65-F5344CB8AC3E}">
        <p14:creationId xmlns:p14="http://schemas.microsoft.com/office/powerpoint/2010/main" val="89347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32CAF1A5-AD28-6EEE-9E8A-3A8B191923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EA532F-798B-046F-F2A7-65CEEB1A658C}"/>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F493C830-1188-8CDF-9D73-ADB626A93DE0}"/>
              </a:ext>
            </a:extLst>
          </p:cNvPr>
          <p:cNvSpPr txBox="1"/>
          <p:nvPr/>
        </p:nvSpPr>
        <p:spPr>
          <a:xfrm>
            <a:off x="1028700" y="2801341"/>
            <a:ext cx="16230600" cy="3133935"/>
          </a:xfrm>
          <a:prstGeom prst="rect">
            <a:avLst/>
          </a:prstGeom>
        </p:spPr>
        <p:txBody>
          <a:bodyPr lIns="0" tIns="0" rIns="0" bIns="0" rtlCol="0" anchor="t">
            <a:spAutoFit/>
          </a:bodyPr>
          <a:lstStyle/>
          <a:p>
            <a:pPr algn="ctr">
              <a:lnSpc>
                <a:spcPts val="8400"/>
              </a:lnSpc>
              <a:spcBef>
                <a:spcPct val="0"/>
              </a:spcBef>
            </a:pPr>
            <a:r>
              <a:rPr lang="en-US" sz="6000" b="1">
                <a:solidFill>
                  <a:srgbClr val="141E20"/>
                </a:solidFill>
                <a:latin typeface="Proxima Nova Bold"/>
              </a:rPr>
              <a:t>Overcoming Objections</a:t>
            </a:r>
          </a:p>
          <a:p>
            <a:pPr algn="ctr">
              <a:lnSpc>
                <a:spcPts val="8400"/>
              </a:lnSpc>
              <a:spcBef>
                <a:spcPct val="0"/>
              </a:spcBef>
            </a:pPr>
            <a:endParaRPr lang="en-US" sz="6000" b="1">
              <a:solidFill>
                <a:srgbClr val="141E20"/>
              </a:solidFill>
              <a:latin typeface="Proxima Nova Bold"/>
            </a:endParaRPr>
          </a:p>
          <a:p>
            <a:pPr algn="ctr">
              <a:lnSpc>
                <a:spcPts val="8400"/>
              </a:lnSpc>
              <a:spcBef>
                <a:spcPct val="0"/>
              </a:spcBef>
            </a:pPr>
            <a:r>
              <a:rPr lang="en-US" sz="6000" b="1">
                <a:solidFill>
                  <a:srgbClr val="141E20"/>
                </a:solidFill>
                <a:latin typeface="Proxima Nova Bold"/>
              </a:rPr>
              <a:t>Please shout out what you’ve heard! </a:t>
            </a:r>
          </a:p>
        </p:txBody>
      </p:sp>
      <p:sp>
        <p:nvSpPr>
          <p:cNvPr id="4" name="Freeform 10">
            <a:extLst>
              <a:ext uri="{FF2B5EF4-FFF2-40B4-BE49-F238E27FC236}">
                <a16:creationId xmlns:a16="http://schemas.microsoft.com/office/drawing/2014/main" id="{70C2DB37-B8C7-2780-04D7-1B5EB6CDBAE2}"/>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Tree>
    <p:extLst>
      <p:ext uri="{BB962C8B-B14F-4D97-AF65-F5344CB8AC3E}">
        <p14:creationId xmlns:p14="http://schemas.microsoft.com/office/powerpoint/2010/main" val="1547258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17F7AE3F-345C-5BCB-FC43-7F8F267F19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0C3CBF-471A-E9DE-6F7F-4F7347E8A67E}"/>
              </a:ext>
            </a:extLst>
          </p:cNvPr>
          <p:cNvSpPr/>
          <p:nvPr/>
        </p:nvSpPr>
        <p:spPr>
          <a:xfrm>
            <a:off x="2452299" y="-4511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B3C84A01-0CB8-364E-85F1-0E594BE20108}"/>
              </a:ext>
            </a:extLst>
          </p:cNvPr>
          <p:cNvSpPr txBox="1"/>
          <p:nvPr/>
        </p:nvSpPr>
        <p:spPr>
          <a:xfrm>
            <a:off x="1028700" y="3863058"/>
            <a:ext cx="16230600" cy="979499"/>
          </a:xfrm>
          <a:prstGeom prst="rect">
            <a:avLst/>
          </a:prstGeom>
        </p:spPr>
        <p:txBody>
          <a:bodyPr lIns="0" tIns="0" rIns="0" bIns="0" rtlCol="0" anchor="t">
            <a:spAutoFit/>
          </a:bodyPr>
          <a:lstStyle/>
          <a:p>
            <a:pPr algn="ctr">
              <a:lnSpc>
                <a:spcPts val="8400"/>
              </a:lnSpc>
              <a:spcBef>
                <a:spcPct val="0"/>
              </a:spcBef>
            </a:pPr>
            <a:r>
              <a:rPr lang="en-US" sz="6000" b="1">
                <a:solidFill>
                  <a:srgbClr val="141E20"/>
                </a:solidFill>
                <a:latin typeface="Proxima Nova Bold"/>
                <a:ea typeface="Proxima Nova Bold"/>
                <a:cs typeface="Proxima Nova Bold"/>
                <a:sym typeface="Proxima Nova Bold"/>
              </a:rPr>
              <a:t>Types of Models and Capabilities</a:t>
            </a:r>
          </a:p>
        </p:txBody>
      </p:sp>
      <p:sp>
        <p:nvSpPr>
          <p:cNvPr id="5" name="Rectangle 4">
            <a:extLst>
              <a:ext uri="{FF2B5EF4-FFF2-40B4-BE49-F238E27FC236}">
                <a16:creationId xmlns:a16="http://schemas.microsoft.com/office/drawing/2014/main" id="{3883BCE2-662E-2DF9-300C-E454CE2BC6C9}"/>
              </a:ext>
            </a:extLst>
          </p:cNvPr>
          <p:cNvSpPr/>
          <p:nvPr/>
        </p:nvSpPr>
        <p:spPr>
          <a:xfrm>
            <a:off x="312495" y="385011"/>
            <a:ext cx="2850460" cy="923330"/>
          </a:xfrm>
          <a:prstGeom prst="rect">
            <a:avLst/>
          </a:prstGeom>
          <a:noFill/>
        </p:spPr>
        <p:txBody>
          <a:bodyPr wrap="none" lIns="91440" tIns="45720" rIns="91440" bIns="45720" anchor="t">
            <a:spAutoFit/>
          </a:bodyPr>
          <a:lstStyle/>
          <a:p>
            <a:pPr algn="ctr"/>
            <a:r>
              <a:rPr lang="en-US" sz="5400" b="1">
                <a:ln w="22225">
                  <a:solidFill>
                    <a:schemeClr val="accent2"/>
                  </a:solidFill>
                  <a:prstDash val="solid"/>
                </a:ln>
                <a:solidFill>
                  <a:schemeClr val="accent2">
                    <a:lumMod val="40000"/>
                    <a:lumOff val="60000"/>
                  </a:schemeClr>
                </a:solidFill>
              </a:rPr>
              <a:t>AEDHAN</a:t>
            </a:r>
            <a:r>
              <a:rPr lang="en-US" sz="5400" b="1" cap="none" spc="0">
                <a:ln w="22225">
                  <a:solidFill>
                    <a:schemeClr val="accent2"/>
                  </a:solidFill>
                  <a:prstDash val="solid"/>
                </a:ln>
                <a:solidFill>
                  <a:schemeClr val="accent2">
                    <a:lumMod val="40000"/>
                    <a:lumOff val="60000"/>
                  </a:schemeClr>
                </a:solidFill>
                <a:effectLst/>
              </a:rPr>
              <a:t> </a:t>
            </a:r>
          </a:p>
        </p:txBody>
      </p:sp>
      <p:sp>
        <p:nvSpPr>
          <p:cNvPr id="6" name="Freeform 10">
            <a:extLst>
              <a:ext uri="{FF2B5EF4-FFF2-40B4-BE49-F238E27FC236}">
                <a16:creationId xmlns:a16="http://schemas.microsoft.com/office/drawing/2014/main" id="{465A6BDB-047C-4907-AF0B-8A0182ADC61B}"/>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227129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FDD8CAB9-3F66-2680-F635-905B4D906E2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FEEF8E-5D10-D98A-64CF-9E1E16CD5AF3}"/>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FE0FC435-5B99-4123-112E-ED6525D236E9}"/>
              </a:ext>
            </a:extLst>
          </p:cNvPr>
          <p:cNvSpPr txBox="1"/>
          <p:nvPr/>
        </p:nvSpPr>
        <p:spPr>
          <a:xfrm>
            <a:off x="882162" y="302755"/>
            <a:ext cx="16230600" cy="1902829"/>
          </a:xfrm>
          <a:prstGeom prst="rect">
            <a:avLst/>
          </a:prstGeom>
        </p:spPr>
        <p:txBody>
          <a:bodyPr lIns="0" tIns="0" rIns="0" bIns="0" rtlCol="0" anchor="t">
            <a:spAutoFit/>
          </a:bodyPr>
          <a:lstStyle/>
          <a:p>
            <a:r>
              <a:rPr lang="en-US" sz="6000" b="1">
                <a:solidFill>
                  <a:srgbClr val="141E20"/>
                </a:solidFill>
                <a:latin typeface="Proxima Nova"/>
                <a:sym typeface="Proxima Nova Bold"/>
              </a:rPr>
              <a:t>Text Based LLMs (</a:t>
            </a:r>
            <a:r>
              <a:rPr lang="en-US" sz="6000" b="1">
                <a:solidFill>
                  <a:srgbClr val="000000"/>
                </a:solidFill>
                <a:latin typeface="Proxima Nova"/>
                <a:sym typeface="Proxima Nova Bold"/>
              </a:rPr>
              <a:t>Frontier Models)</a:t>
            </a:r>
            <a:endParaRPr lang="en-US" sz="6000">
              <a:solidFill>
                <a:srgbClr val="000000"/>
              </a:solidFill>
              <a:latin typeface="Proxima Nova Bold"/>
              <a:sym typeface="Proxima Nova Bold"/>
            </a:endParaRPr>
          </a:p>
          <a:p>
            <a:pPr>
              <a:lnSpc>
                <a:spcPts val="8400"/>
              </a:lnSpc>
              <a:spcBef>
                <a:spcPct val="0"/>
              </a:spcBef>
            </a:pPr>
            <a:endParaRPr lang="en-US" sz="6000" b="1">
              <a:solidFill>
                <a:srgbClr val="141E20"/>
              </a:solidFill>
              <a:latin typeface="Proxima Nova Bold"/>
            </a:endParaRPr>
          </a:p>
        </p:txBody>
      </p:sp>
      <p:sp>
        <p:nvSpPr>
          <p:cNvPr id="4" name="Freeform 10">
            <a:extLst>
              <a:ext uri="{FF2B5EF4-FFF2-40B4-BE49-F238E27FC236}">
                <a16:creationId xmlns:a16="http://schemas.microsoft.com/office/drawing/2014/main" id="{3D49EC66-D01C-52CE-C87C-B3B52E8C812D}"/>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pic>
        <p:nvPicPr>
          <p:cNvPr id="5" name="Picture 4" descr="Revolutionizing AI: Potential of Large Language Models (LLMs) for ...">
            <a:extLst>
              <a:ext uri="{FF2B5EF4-FFF2-40B4-BE49-F238E27FC236}">
                <a16:creationId xmlns:a16="http://schemas.microsoft.com/office/drawing/2014/main" id="{B0F941E0-162D-07A8-7160-D24901ED964B}"/>
              </a:ext>
            </a:extLst>
          </p:cNvPr>
          <p:cNvPicPr>
            <a:picLocks noChangeAspect="1"/>
          </p:cNvPicPr>
          <p:nvPr/>
        </p:nvPicPr>
        <p:blipFill>
          <a:blip r:embed="rId6"/>
          <a:stretch>
            <a:fillRect/>
          </a:stretch>
        </p:blipFill>
        <p:spPr>
          <a:xfrm>
            <a:off x="11141242" y="1528300"/>
            <a:ext cx="5871410" cy="4387938"/>
          </a:xfrm>
          <a:prstGeom prst="rect">
            <a:avLst/>
          </a:prstGeom>
        </p:spPr>
      </p:pic>
      <p:graphicFrame>
        <p:nvGraphicFramePr>
          <p:cNvPr id="13" name="TextBox 5">
            <a:extLst>
              <a:ext uri="{FF2B5EF4-FFF2-40B4-BE49-F238E27FC236}">
                <a16:creationId xmlns:a16="http://schemas.microsoft.com/office/drawing/2014/main" id="{7A951640-2E49-AF47-9A7F-9B39EEA55ECE}"/>
              </a:ext>
            </a:extLst>
          </p:cNvPr>
          <p:cNvGraphicFramePr/>
          <p:nvPr>
            <p:extLst>
              <p:ext uri="{D42A27DB-BD31-4B8C-83A1-F6EECF244321}">
                <p14:modId xmlns:p14="http://schemas.microsoft.com/office/powerpoint/2010/main" val="1519275433"/>
              </p:ext>
            </p:extLst>
          </p:nvPr>
        </p:nvGraphicFramePr>
        <p:xfrm>
          <a:off x="882162" y="1280209"/>
          <a:ext cx="9638157" cy="66171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3" name="Picture 42" descr="Chatgpt logo transparent background. 22841114 PNG">
            <a:extLst>
              <a:ext uri="{FF2B5EF4-FFF2-40B4-BE49-F238E27FC236}">
                <a16:creationId xmlns:a16="http://schemas.microsoft.com/office/drawing/2014/main" id="{7F7B5639-FE10-088F-E45C-75E73289A8C7}"/>
              </a:ext>
            </a:extLst>
          </p:cNvPr>
          <p:cNvPicPr>
            <a:picLocks noChangeAspect="1"/>
          </p:cNvPicPr>
          <p:nvPr/>
        </p:nvPicPr>
        <p:blipFill>
          <a:blip r:embed="rId12"/>
          <a:stretch>
            <a:fillRect/>
          </a:stretch>
        </p:blipFill>
        <p:spPr>
          <a:xfrm>
            <a:off x="12705347" y="6402217"/>
            <a:ext cx="2743199" cy="2776459"/>
          </a:xfrm>
          <a:prstGeom prst="rect">
            <a:avLst/>
          </a:prstGeom>
        </p:spPr>
      </p:pic>
      <p:pic>
        <p:nvPicPr>
          <p:cNvPr id="44" name="Picture 43" descr="Gemini (Google) Logo 免费下载 SVG, PNG, ... · LobeHub">
            <a:extLst>
              <a:ext uri="{FF2B5EF4-FFF2-40B4-BE49-F238E27FC236}">
                <a16:creationId xmlns:a16="http://schemas.microsoft.com/office/drawing/2014/main" id="{F9E94FF7-080B-7B5D-2703-7DCE7CA41C46}"/>
              </a:ext>
            </a:extLst>
          </p:cNvPr>
          <p:cNvPicPr>
            <a:picLocks noChangeAspect="1"/>
          </p:cNvPicPr>
          <p:nvPr/>
        </p:nvPicPr>
        <p:blipFill>
          <a:blip r:embed="rId13"/>
          <a:stretch>
            <a:fillRect/>
          </a:stretch>
        </p:blipFill>
        <p:spPr>
          <a:xfrm>
            <a:off x="16074189" y="6524124"/>
            <a:ext cx="2743200" cy="2743200"/>
          </a:xfrm>
          <a:prstGeom prst="rect">
            <a:avLst/>
          </a:prstGeom>
        </p:spPr>
      </p:pic>
      <p:pic>
        <p:nvPicPr>
          <p:cNvPr id="45" name="Picture 44" descr="Claude Logo 免费下载 SVG, PNG, 矢量图标 · LobeHub">
            <a:extLst>
              <a:ext uri="{FF2B5EF4-FFF2-40B4-BE49-F238E27FC236}">
                <a16:creationId xmlns:a16="http://schemas.microsoft.com/office/drawing/2014/main" id="{8321328A-FFF2-9041-9CA7-840960B341CB}"/>
              </a:ext>
            </a:extLst>
          </p:cNvPr>
          <p:cNvPicPr>
            <a:picLocks noChangeAspect="1"/>
          </p:cNvPicPr>
          <p:nvPr/>
        </p:nvPicPr>
        <p:blipFill>
          <a:blip r:embed="rId14"/>
          <a:stretch>
            <a:fillRect/>
          </a:stretch>
        </p:blipFill>
        <p:spPr>
          <a:xfrm>
            <a:off x="9156032" y="6524124"/>
            <a:ext cx="2743200" cy="2743200"/>
          </a:xfrm>
          <a:prstGeom prst="rect">
            <a:avLst/>
          </a:prstGeom>
        </p:spPr>
      </p:pic>
      <p:sp>
        <p:nvSpPr>
          <p:cNvPr id="56" name="TextBox 55">
            <a:extLst>
              <a:ext uri="{FF2B5EF4-FFF2-40B4-BE49-F238E27FC236}">
                <a16:creationId xmlns:a16="http://schemas.microsoft.com/office/drawing/2014/main" id="{E36B87B3-981A-EDD1-4392-BF20D89592D4}"/>
              </a:ext>
            </a:extLst>
          </p:cNvPr>
          <p:cNvSpPr txBox="1"/>
          <p:nvPr/>
        </p:nvSpPr>
        <p:spPr>
          <a:xfrm>
            <a:off x="12046618" y="9264315"/>
            <a:ext cx="8828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The Big Three: Claude ChatGPT and Gemini</a:t>
            </a:r>
            <a:endParaRPr lang="en-US"/>
          </a:p>
        </p:txBody>
      </p:sp>
    </p:spTree>
    <p:extLst>
      <p:ext uri="{BB962C8B-B14F-4D97-AF65-F5344CB8AC3E}">
        <p14:creationId xmlns:p14="http://schemas.microsoft.com/office/powerpoint/2010/main" val="340057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82202114-FAA5-4C0C-A306-BEE4C24105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2B8C5E-60DD-66A3-C979-4111A3827952}"/>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05D5D3CA-AC2B-621D-19B6-5EA64ECD13B0}"/>
              </a:ext>
            </a:extLst>
          </p:cNvPr>
          <p:cNvSpPr txBox="1"/>
          <p:nvPr/>
        </p:nvSpPr>
        <p:spPr>
          <a:xfrm>
            <a:off x="1028700" y="462358"/>
            <a:ext cx="16230600" cy="1004314"/>
          </a:xfrm>
          <a:prstGeom prst="rect">
            <a:avLst/>
          </a:prstGeom>
        </p:spPr>
        <p:txBody>
          <a:bodyPr lIns="0" tIns="0" rIns="0" bIns="0" rtlCol="0" anchor="t">
            <a:spAutoFit/>
          </a:bodyPr>
          <a:lstStyle/>
          <a:p>
            <a:pPr>
              <a:lnSpc>
                <a:spcPts val="8400"/>
              </a:lnSpc>
              <a:spcBef>
                <a:spcPct val="0"/>
              </a:spcBef>
            </a:pPr>
            <a:r>
              <a:rPr lang="en-US" sz="6000" b="1">
                <a:solidFill>
                  <a:srgbClr val="000000"/>
                </a:solidFill>
                <a:latin typeface="Proxima Nova"/>
                <a:sym typeface="Proxima Nova Bold"/>
              </a:rPr>
              <a:t>ChatGPT (o3)</a:t>
            </a:r>
            <a:endParaRPr lang="en-US" sz="6000">
              <a:ea typeface="Calibri"/>
              <a:cs typeface="Calibri"/>
            </a:endParaRPr>
          </a:p>
        </p:txBody>
      </p:sp>
      <p:sp>
        <p:nvSpPr>
          <p:cNvPr id="4" name="Freeform 10">
            <a:extLst>
              <a:ext uri="{FF2B5EF4-FFF2-40B4-BE49-F238E27FC236}">
                <a16:creationId xmlns:a16="http://schemas.microsoft.com/office/drawing/2014/main" id="{475BA26A-85D9-05F2-756D-439870515B67}"/>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
        <p:nvSpPr>
          <p:cNvPr id="10" name="TextBox 9">
            <a:extLst>
              <a:ext uri="{FF2B5EF4-FFF2-40B4-BE49-F238E27FC236}">
                <a16:creationId xmlns:a16="http://schemas.microsoft.com/office/drawing/2014/main" id="{EC2D0BE8-47CC-59BE-A39A-B2450FD350FF}"/>
              </a:ext>
            </a:extLst>
          </p:cNvPr>
          <p:cNvSpPr txBox="1"/>
          <p:nvPr/>
        </p:nvSpPr>
        <p:spPr>
          <a:xfrm>
            <a:off x="14560384" y="8723982"/>
            <a:ext cx="34440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Demo Time!</a:t>
            </a:r>
          </a:p>
          <a:p>
            <a:r>
              <a:rPr lang="en-US">
                <a:ea typeface="+mn-lt"/>
                <a:cs typeface="+mn-lt"/>
                <a:hlinkClick r:id="rId6"/>
              </a:rPr>
              <a:t>ChatGPT</a:t>
            </a:r>
            <a:endParaRPr lang="en-US"/>
          </a:p>
        </p:txBody>
      </p:sp>
      <p:pic>
        <p:nvPicPr>
          <p:cNvPr id="5" name="Picture 4" descr="A screenshot of a computer&#10;&#10;AI-generated content may be incorrect.">
            <a:extLst>
              <a:ext uri="{FF2B5EF4-FFF2-40B4-BE49-F238E27FC236}">
                <a16:creationId xmlns:a16="http://schemas.microsoft.com/office/drawing/2014/main" id="{7FD897CB-D377-1EB5-9B7F-01641A3A4F67}"/>
              </a:ext>
            </a:extLst>
          </p:cNvPr>
          <p:cNvPicPr>
            <a:picLocks noChangeAspect="1"/>
          </p:cNvPicPr>
          <p:nvPr/>
        </p:nvPicPr>
        <p:blipFill>
          <a:blip r:embed="rId7"/>
          <a:stretch>
            <a:fillRect/>
          </a:stretch>
        </p:blipFill>
        <p:spPr>
          <a:xfrm>
            <a:off x="11713742" y="944811"/>
            <a:ext cx="7295806" cy="7460944"/>
          </a:xfrm>
          <a:prstGeom prst="rect">
            <a:avLst/>
          </a:prstGeom>
        </p:spPr>
      </p:pic>
      <p:pic>
        <p:nvPicPr>
          <p:cNvPr id="6" name="Picture 5" descr="A logo with text on it&#10;&#10;AI-generated content may be incorrect.">
            <a:extLst>
              <a:ext uri="{FF2B5EF4-FFF2-40B4-BE49-F238E27FC236}">
                <a16:creationId xmlns:a16="http://schemas.microsoft.com/office/drawing/2014/main" id="{D79DD57E-0360-2E49-ECC6-AD03CFCE46BA}"/>
              </a:ext>
            </a:extLst>
          </p:cNvPr>
          <p:cNvPicPr>
            <a:picLocks noChangeAspect="1"/>
          </p:cNvPicPr>
          <p:nvPr/>
        </p:nvPicPr>
        <p:blipFill>
          <a:blip r:embed="rId8"/>
          <a:stretch>
            <a:fillRect/>
          </a:stretch>
        </p:blipFill>
        <p:spPr>
          <a:xfrm>
            <a:off x="2132597" y="5567613"/>
            <a:ext cx="2743200" cy="1828800"/>
          </a:xfrm>
          <a:prstGeom prst="rect">
            <a:avLst/>
          </a:prstGeom>
        </p:spPr>
      </p:pic>
      <p:graphicFrame>
        <p:nvGraphicFramePr>
          <p:cNvPr id="12" name="TextBox 7">
            <a:extLst>
              <a:ext uri="{FF2B5EF4-FFF2-40B4-BE49-F238E27FC236}">
                <a16:creationId xmlns:a16="http://schemas.microsoft.com/office/drawing/2014/main" id="{9EA0BB02-F317-160C-EEA5-399130AD7223}"/>
              </a:ext>
            </a:extLst>
          </p:cNvPr>
          <p:cNvGraphicFramePr/>
          <p:nvPr/>
        </p:nvGraphicFramePr>
        <p:xfrm>
          <a:off x="1028700" y="1440166"/>
          <a:ext cx="10966184" cy="618630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0328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F2A1C7FC-14DA-825A-9C44-A5270B2D70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4AE582-E017-D47C-52C5-134091C316FD}"/>
              </a:ext>
            </a:extLst>
          </p:cNvPr>
          <p:cNvSpPr/>
          <p:nvPr/>
        </p:nvSpPr>
        <p:spPr>
          <a:xfrm>
            <a:off x="2301904" y="-210547"/>
            <a:ext cx="1583254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6" name="Freeform 10">
            <a:extLst>
              <a:ext uri="{FF2B5EF4-FFF2-40B4-BE49-F238E27FC236}">
                <a16:creationId xmlns:a16="http://schemas.microsoft.com/office/drawing/2014/main" id="{22A4DBA2-6A24-03F8-27A7-F943AFCA0AE8}"/>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pic>
        <p:nvPicPr>
          <p:cNvPr id="7" name="Picture 6" descr="A white silhouette of a head with a flower in the middle&#10;&#10;AI-generated content may be incorrect.">
            <a:extLst>
              <a:ext uri="{FF2B5EF4-FFF2-40B4-BE49-F238E27FC236}">
                <a16:creationId xmlns:a16="http://schemas.microsoft.com/office/drawing/2014/main" id="{7FD0EE37-C31C-AB85-C79D-2EA46AA8014C}"/>
              </a:ext>
            </a:extLst>
          </p:cNvPr>
          <p:cNvPicPr>
            <a:picLocks noChangeAspect="1"/>
          </p:cNvPicPr>
          <p:nvPr/>
        </p:nvPicPr>
        <p:blipFill>
          <a:blip r:embed="rId6"/>
          <a:stretch>
            <a:fillRect/>
          </a:stretch>
        </p:blipFill>
        <p:spPr>
          <a:xfrm>
            <a:off x="11954878" y="5353050"/>
            <a:ext cx="5522494" cy="3611478"/>
          </a:xfrm>
          <a:prstGeom prst="rect">
            <a:avLst/>
          </a:prstGeom>
        </p:spPr>
      </p:pic>
      <p:pic>
        <p:nvPicPr>
          <p:cNvPr id="8" name="Picture 7" descr="A logo with black text&#10;&#10;AI-generated content may be incorrect.">
            <a:extLst>
              <a:ext uri="{FF2B5EF4-FFF2-40B4-BE49-F238E27FC236}">
                <a16:creationId xmlns:a16="http://schemas.microsoft.com/office/drawing/2014/main" id="{0B77B0B7-70C2-CB5B-828B-4ACEFCBFD7BD}"/>
              </a:ext>
            </a:extLst>
          </p:cNvPr>
          <p:cNvPicPr>
            <a:picLocks noChangeAspect="1"/>
          </p:cNvPicPr>
          <p:nvPr/>
        </p:nvPicPr>
        <p:blipFill>
          <a:blip r:embed="rId7"/>
          <a:stretch>
            <a:fillRect/>
          </a:stretch>
        </p:blipFill>
        <p:spPr>
          <a:xfrm>
            <a:off x="11595434" y="424865"/>
            <a:ext cx="6226343" cy="3496679"/>
          </a:xfrm>
          <a:prstGeom prst="rect">
            <a:avLst/>
          </a:prstGeom>
        </p:spPr>
      </p:pic>
      <p:sp>
        <p:nvSpPr>
          <p:cNvPr id="11" name="Title 10">
            <a:extLst>
              <a:ext uri="{FF2B5EF4-FFF2-40B4-BE49-F238E27FC236}">
                <a16:creationId xmlns:a16="http://schemas.microsoft.com/office/drawing/2014/main" id="{B7EEC023-5FA1-C82A-8D97-AA074071C69C}"/>
              </a:ext>
            </a:extLst>
          </p:cNvPr>
          <p:cNvSpPr>
            <a:spLocks noGrp="1"/>
          </p:cNvSpPr>
          <p:nvPr>
            <p:ph type="title"/>
          </p:nvPr>
        </p:nvSpPr>
        <p:spPr>
          <a:xfrm>
            <a:off x="126332" y="680704"/>
            <a:ext cx="8229600" cy="1143000"/>
          </a:xfrm>
        </p:spPr>
        <p:txBody>
          <a:bodyPr/>
          <a:lstStyle/>
          <a:p>
            <a:r>
              <a:rPr lang="en-US" sz="6000" b="1">
                <a:solidFill>
                  <a:srgbClr val="141E20"/>
                </a:solidFill>
                <a:latin typeface="Proxima Nova Bold"/>
              </a:rPr>
              <a:t>Anthropic's Claude </a:t>
            </a:r>
            <a:endParaRPr lang="en-US" sz="6000">
              <a:latin typeface="Proxima Nova Bold"/>
            </a:endParaRPr>
          </a:p>
          <a:p>
            <a:endParaRPr lang="en-US">
              <a:ea typeface="Calibri"/>
              <a:cs typeface="Calibri"/>
            </a:endParaRPr>
          </a:p>
        </p:txBody>
      </p:sp>
      <p:pic>
        <p:nvPicPr>
          <p:cNvPr id="15" name="Picture 14" descr="A screenshot of a computer&#10;&#10;AI-generated content may be incorrect.">
            <a:extLst>
              <a:ext uri="{FF2B5EF4-FFF2-40B4-BE49-F238E27FC236}">
                <a16:creationId xmlns:a16="http://schemas.microsoft.com/office/drawing/2014/main" id="{E6C53D82-22D5-7A8F-BF8C-1F7AC35DCD67}"/>
              </a:ext>
            </a:extLst>
          </p:cNvPr>
          <p:cNvPicPr>
            <a:picLocks noChangeAspect="1"/>
          </p:cNvPicPr>
          <p:nvPr/>
        </p:nvPicPr>
        <p:blipFill>
          <a:blip r:embed="rId8"/>
          <a:stretch>
            <a:fillRect/>
          </a:stretch>
        </p:blipFill>
        <p:spPr>
          <a:xfrm>
            <a:off x="1485398" y="4205036"/>
            <a:ext cx="9993230" cy="4764506"/>
          </a:xfrm>
          <a:prstGeom prst="rect">
            <a:avLst/>
          </a:prstGeom>
        </p:spPr>
      </p:pic>
      <p:pic>
        <p:nvPicPr>
          <p:cNvPr id="19" name="Picture 18" descr="A blue and black shield with a lock and check mark&#10;&#10;AI-generated content may be incorrect.">
            <a:extLst>
              <a:ext uri="{FF2B5EF4-FFF2-40B4-BE49-F238E27FC236}">
                <a16:creationId xmlns:a16="http://schemas.microsoft.com/office/drawing/2014/main" id="{469F3040-2E75-FF70-B7AB-2AA141B8B014}"/>
              </a:ext>
            </a:extLst>
          </p:cNvPr>
          <p:cNvPicPr>
            <a:picLocks noChangeAspect="1"/>
          </p:cNvPicPr>
          <p:nvPr/>
        </p:nvPicPr>
        <p:blipFill>
          <a:blip r:embed="rId9"/>
          <a:stretch>
            <a:fillRect/>
          </a:stretch>
        </p:blipFill>
        <p:spPr>
          <a:xfrm>
            <a:off x="1560095" y="1214187"/>
            <a:ext cx="1782680" cy="1752602"/>
          </a:xfrm>
          <a:prstGeom prst="rect">
            <a:avLst/>
          </a:prstGeom>
        </p:spPr>
      </p:pic>
      <p:sp>
        <p:nvSpPr>
          <p:cNvPr id="20" name="TextBox 19">
            <a:extLst>
              <a:ext uri="{FF2B5EF4-FFF2-40B4-BE49-F238E27FC236}">
                <a16:creationId xmlns:a16="http://schemas.microsoft.com/office/drawing/2014/main" id="{1F89D34D-AEA8-FD8F-28D0-1A16EA696F23}"/>
              </a:ext>
            </a:extLst>
          </p:cNvPr>
          <p:cNvSpPr txBox="1"/>
          <p:nvPr/>
        </p:nvSpPr>
        <p:spPr>
          <a:xfrm>
            <a:off x="691815" y="2962775"/>
            <a:ext cx="4105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Enhanced Data Privacy and Security</a:t>
            </a:r>
            <a:endParaRPr lang="en-US"/>
          </a:p>
        </p:txBody>
      </p:sp>
      <p:pic>
        <p:nvPicPr>
          <p:cNvPr id="22" name="Picture 21">
            <a:extLst>
              <a:ext uri="{FF2B5EF4-FFF2-40B4-BE49-F238E27FC236}">
                <a16:creationId xmlns:a16="http://schemas.microsoft.com/office/drawing/2014/main" id="{638D3D76-68FF-139B-FD55-A53ECE47A831}"/>
              </a:ext>
            </a:extLst>
          </p:cNvPr>
          <p:cNvPicPr>
            <a:picLocks noChangeAspect="1"/>
          </p:cNvPicPr>
          <p:nvPr/>
        </p:nvPicPr>
        <p:blipFill>
          <a:blip r:embed="rId10"/>
          <a:stretch>
            <a:fillRect/>
          </a:stretch>
        </p:blipFill>
        <p:spPr>
          <a:xfrm>
            <a:off x="5304922" y="1214187"/>
            <a:ext cx="1872917" cy="1872917"/>
          </a:xfrm>
          <a:prstGeom prst="rect">
            <a:avLst/>
          </a:prstGeom>
        </p:spPr>
      </p:pic>
      <p:sp>
        <p:nvSpPr>
          <p:cNvPr id="23" name="TextBox 22">
            <a:extLst>
              <a:ext uri="{FF2B5EF4-FFF2-40B4-BE49-F238E27FC236}">
                <a16:creationId xmlns:a16="http://schemas.microsoft.com/office/drawing/2014/main" id="{958EDC41-266D-DBCD-4037-DB8A00AFA48A}"/>
              </a:ext>
            </a:extLst>
          </p:cNvPr>
          <p:cNvSpPr txBox="1"/>
          <p:nvPr/>
        </p:nvSpPr>
        <p:spPr>
          <a:xfrm>
            <a:off x="4797592" y="2962774"/>
            <a:ext cx="4105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Many similarities to </a:t>
            </a:r>
            <a:r>
              <a:rPr lang="en-US" err="1">
                <a:ea typeface="Calibri"/>
                <a:cs typeface="Calibri"/>
              </a:rPr>
              <a:t>chatGPT</a:t>
            </a:r>
            <a:endParaRPr lang="en-US" err="1"/>
          </a:p>
        </p:txBody>
      </p:sp>
      <p:pic>
        <p:nvPicPr>
          <p:cNvPr id="24" name="Picture 23" descr="A blue and black logo&#10;&#10;AI-generated content may be incorrect.">
            <a:extLst>
              <a:ext uri="{FF2B5EF4-FFF2-40B4-BE49-F238E27FC236}">
                <a16:creationId xmlns:a16="http://schemas.microsoft.com/office/drawing/2014/main" id="{0EB2949E-7ACE-7306-BC53-DE9EF382B562}"/>
              </a:ext>
            </a:extLst>
          </p:cNvPr>
          <p:cNvPicPr>
            <a:picLocks noChangeAspect="1"/>
          </p:cNvPicPr>
          <p:nvPr/>
        </p:nvPicPr>
        <p:blipFill>
          <a:blip r:embed="rId11"/>
          <a:stretch>
            <a:fillRect/>
          </a:stretch>
        </p:blipFill>
        <p:spPr>
          <a:xfrm>
            <a:off x="9139989" y="1259302"/>
            <a:ext cx="1602207" cy="1707483"/>
          </a:xfrm>
          <a:prstGeom prst="rect">
            <a:avLst/>
          </a:prstGeom>
        </p:spPr>
      </p:pic>
      <p:sp>
        <p:nvSpPr>
          <p:cNvPr id="26" name="TextBox 25">
            <a:extLst>
              <a:ext uri="{FF2B5EF4-FFF2-40B4-BE49-F238E27FC236}">
                <a16:creationId xmlns:a16="http://schemas.microsoft.com/office/drawing/2014/main" id="{9394EF8F-3152-900B-9910-BBC2EC18E0E0}"/>
              </a:ext>
            </a:extLst>
          </p:cNvPr>
          <p:cNvSpPr txBox="1"/>
          <p:nvPr/>
        </p:nvSpPr>
        <p:spPr>
          <a:xfrm>
            <a:off x="8361946" y="2962773"/>
            <a:ext cx="4105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Advanced visualization options</a:t>
            </a:r>
            <a:endParaRPr lang="en-US"/>
          </a:p>
        </p:txBody>
      </p:sp>
    </p:spTree>
    <p:extLst>
      <p:ext uri="{BB962C8B-B14F-4D97-AF65-F5344CB8AC3E}">
        <p14:creationId xmlns:p14="http://schemas.microsoft.com/office/powerpoint/2010/main" val="3882220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14BB10DE-1C34-79BE-6CE5-13725C1EF6D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20C055-F510-3974-118F-1B8C5918507B}"/>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65115310-E3B8-2E9F-2F4D-0B7B3412BB1F}"/>
              </a:ext>
            </a:extLst>
          </p:cNvPr>
          <p:cNvSpPr txBox="1"/>
          <p:nvPr/>
        </p:nvSpPr>
        <p:spPr>
          <a:xfrm>
            <a:off x="1028700" y="462358"/>
            <a:ext cx="16230600" cy="100431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sym typeface="Proxima Nova Bold"/>
              </a:rPr>
              <a:t>AI Image Generation</a:t>
            </a:r>
            <a:endParaRPr lang="en-US" sz="6000" b="1">
              <a:solidFill>
                <a:srgbClr val="141E20"/>
              </a:solidFill>
              <a:latin typeface="Proxima Nova Bold"/>
            </a:endParaRPr>
          </a:p>
        </p:txBody>
      </p:sp>
      <p:sp>
        <p:nvSpPr>
          <p:cNvPr id="4" name="Freeform 10">
            <a:extLst>
              <a:ext uri="{FF2B5EF4-FFF2-40B4-BE49-F238E27FC236}">
                <a16:creationId xmlns:a16="http://schemas.microsoft.com/office/drawing/2014/main" id="{C9884368-A229-6B40-A082-03EFE9029539}"/>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
        <p:nvSpPr>
          <p:cNvPr id="8" name="TextBox 7">
            <a:extLst>
              <a:ext uri="{FF2B5EF4-FFF2-40B4-BE49-F238E27FC236}">
                <a16:creationId xmlns:a16="http://schemas.microsoft.com/office/drawing/2014/main" id="{DDA0F91E-27D4-68FB-02F7-E6604B58231A}"/>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indent="-571500">
              <a:buFont typeface="Arial"/>
              <a:buChar char="•"/>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pic>
        <p:nvPicPr>
          <p:cNvPr id="5" name="Picture 4" descr="How Does AI Image Generation Work?">
            <a:extLst>
              <a:ext uri="{FF2B5EF4-FFF2-40B4-BE49-F238E27FC236}">
                <a16:creationId xmlns:a16="http://schemas.microsoft.com/office/drawing/2014/main" id="{393AAE95-CD75-8FE8-88A3-9E7868F2F4DC}"/>
              </a:ext>
            </a:extLst>
          </p:cNvPr>
          <p:cNvPicPr>
            <a:picLocks noChangeAspect="1"/>
          </p:cNvPicPr>
          <p:nvPr/>
        </p:nvPicPr>
        <p:blipFill>
          <a:blip r:embed="rId6"/>
          <a:stretch>
            <a:fillRect/>
          </a:stretch>
        </p:blipFill>
        <p:spPr>
          <a:xfrm>
            <a:off x="2737543" y="1464082"/>
            <a:ext cx="6991065" cy="4643650"/>
          </a:xfrm>
          <a:prstGeom prst="rect">
            <a:avLst/>
          </a:prstGeom>
        </p:spPr>
      </p:pic>
      <p:pic>
        <p:nvPicPr>
          <p:cNvPr id="9" name="Picture 8" descr="A logo with text on it&#10;&#10;AI-generated content may be incorrect.">
            <a:extLst>
              <a:ext uri="{FF2B5EF4-FFF2-40B4-BE49-F238E27FC236}">
                <a16:creationId xmlns:a16="http://schemas.microsoft.com/office/drawing/2014/main" id="{2698EEEA-D831-A1E6-C409-BAFD6BD6D6C8}"/>
              </a:ext>
            </a:extLst>
          </p:cNvPr>
          <p:cNvPicPr>
            <a:picLocks noChangeAspect="1"/>
          </p:cNvPicPr>
          <p:nvPr/>
        </p:nvPicPr>
        <p:blipFill>
          <a:blip r:embed="rId7"/>
          <a:stretch>
            <a:fillRect/>
          </a:stretch>
        </p:blipFill>
        <p:spPr>
          <a:xfrm>
            <a:off x="11499182" y="1439778"/>
            <a:ext cx="6960269" cy="4685297"/>
          </a:xfrm>
          <a:prstGeom prst="rect">
            <a:avLst/>
          </a:prstGeom>
        </p:spPr>
      </p:pic>
      <p:pic>
        <p:nvPicPr>
          <p:cNvPr id="11" name="Picture 10" descr="A blue and black shield with a lock and check mark&#10;&#10;AI-generated content may be incorrect.">
            <a:extLst>
              <a:ext uri="{FF2B5EF4-FFF2-40B4-BE49-F238E27FC236}">
                <a16:creationId xmlns:a16="http://schemas.microsoft.com/office/drawing/2014/main" id="{D484CE5A-BE1B-2A31-A610-736E1248974B}"/>
              </a:ext>
            </a:extLst>
          </p:cNvPr>
          <p:cNvPicPr>
            <a:picLocks noChangeAspect="1"/>
          </p:cNvPicPr>
          <p:nvPr/>
        </p:nvPicPr>
        <p:blipFill>
          <a:blip r:embed="rId8"/>
          <a:stretch>
            <a:fillRect/>
          </a:stretch>
        </p:blipFill>
        <p:spPr>
          <a:xfrm>
            <a:off x="9726529" y="2913647"/>
            <a:ext cx="1782680" cy="1752602"/>
          </a:xfrm>
          <a:prstGeom prst="rect">
            <a:avLst/>
          </a:prstGeom>
        </p:spPr>
      </p:pic>
      <p:pic>
        <p:nvPicPr>
          <p:cNvPr id="14" name="Picture 13">
            <a:extLst>
              <a:ext uri="{FF2B5EF4-FFF2-40B4-BE49-F238E27FC236}">
                <a16:creationId xmlns:a16="http://schemas.microsoft.com/office/drawing/2014/main" id="{32229625-1A3B-FA99-4276-8C84B277BE4F}"/>
              </a:ext>
            </a:extLst>
          </p:cNvPr>
          <p:cNvPicPr>
            <a:picLocks noChangeAspect="1"/>
          </p:cNvPicPr>
          <p:nvPr/>
        </p:nvPicPr>
        <p:blipFill>
          <a:blip r:embed="rId9"/>
          <a:stretch>
            <a:fillRect/>
          </a:stretch>
        </p:blipFill>
        <p:spPr>
          <a:xfrm>
            <a:off x="9681409" y="1048752"/>
            <a:ext cx="1872917" cy="1872917"/>
          </a:xfrm>
          <a:prstGeom prst="rect">
            <a:avLst/>
          </a:prstGeom>
        </p:spPr>
      </p:pic>
      <p:pic>
        <p:nvPicPr>
          <p:cNvPr id="17" name="Picture 16" descr="A blue and black logo&#10;&#10;AI-generated content may be incorrect.">
            <a:extLst>
              <a:ext uri="{FF2B5EF4-FFF2-40B4-BE49-F238E27FC236}">
                <a16:creationId xmlns:a16="http://schemas.microsoft.com/office/drawing/2014/main" id="{7ECE0911-09F7-FF55-C344-97E3C402F478}"/>
              </a:ext>
            </a:extLst>
          </p:cNvPr>
          <p:cNvPicPr>
            <a:picLocks noChangeAspect="1"/>
          </p:cNvPicPr>
          <p:nvPr/>
        </p:nvPicPr>
        <p:blipFill>
          <a:blip r:embed="rId10"/>
          <a:stretch>
            <a:fillRect/>
          </a:stretch>
        </p:blipFill>
        <p:spPr>
          <a:xfrm>
            <a:off x="9907002" y="4658223"/>
            <a:ext cx="1602207" cy="1707483"/>
          </a:xfrm>
          <a:prstGeom prst="rect">
            <a:avLst/>
          </a:prstGeom>
        </p:spPr>
      </p:pic>
      <p:pic>
        <p:nvPicPr>
          <p:cNvPr id="18" name="Picture 17" descr="This Person Does Not Exist | Person, Handsome, Face">
            <a:extLst>
              <a:ext uri="{FF2B5EF4-FFF2-40B4-BE49-F238E27FC236}">
                <a16:creationId xmlns:a16="http://schemas.microsoft.com/office/drawing/2014/main" id="{7D8A25A3-43E0-2D59-FBFE-C708138E8F5E}"/>
              </a:ext>
            </a:extLst>
          </p:cNvPr>
          <p:cNvPicPr>
            <a:picLocks noChangeAspect="1"/>
          </p:cNvPicPr>
          <p:nvPr/>
        </p:nvPicPr>
        <p:blipFill>
          <a:blip r:embed="rId11"/>
          <a:stretch>
            <a:fillRect/>
          </a:stretch>
        </p:blipFill>
        <p:spPr>
          <a:xfrm>
            <a:off x="8434137" y="6178216"/>
            <a:ext cx="4126832" cy="4111792"/>
          </a:xfrm>
          <a:prstGeom prst="rect">
            <a:avLst/>
          </a:prstGeom>
        </p:spPr>
      </p:pic>
    </p:spTree>
    <p:extLst>
      <p:ext uri="{BB962C8B-B14F-4D97-AF65-F5344CB8AC3E}">
        <p14:creationId xmlns:p14="http://schemas.microsoft.com/office/powerpoint/2010/main" val="43876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78BEFBBE-2AEA-7CCF-BAAB-E30064B607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5716A3-9894-4B6C-9E0B-499C709E73EC}"/>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06086EF6-DD68-2F4D-83D8-77A8F31ADE81}"/>
              </a:ext>
            </a:extLst>
          </p:cNvPr>
          <p:cNvSpPr txBox="1"/>
          <p:nvPr/>
        </p:nvSpPr>
        <p:spPr>
          <a:xfrm>
            <a:off x="1028700" y="462358"/>
            <a:ext cx="16230600" cy="100431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sym typeface="Proxima Nova Bold"/>
              </a:rPr>
              <a:t>AI Image Models and Services</a:t>
            </a:r>
            <a:endParaRPr lang="en-US" sz="6000" b="1">
              <a:solidFill>
                <a:srgbClr val="141E20"/>
              </a:solidFill>
              <a:latin typeface="Proxima Nova Bold"/>
            </a:endParaRPr>
          </a:p>
        </p:txBody>
      </p:sp>
      <p:sp>
        <p:nvSpPr>
          <p:cNvPr id="4" name="Freeform 10">
            <a:extLst>
              <a:ext uri="{FF2B5EF4-FFF2-40B4-BE49-F238E27FC236}">
                <a16:creationId xmlns:a16="http://schemas.microsoft.com/office/drawing/2014/main" id="{38B2FF5C-EF47-FFB1-2342-471EE481B416}"/>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
        <p:nvSpPr>
          <p:cNvPr id="8" name="TextBox 7">
            <a:extLst>
              <a:ext uri="{FF2B5EF4-FFF2-40B4-BE49-F238E27FC236}">
                <a16:creationId xmlns:a16="http://schemas.microsoft.com/office/drawing/2014/main" id="{49236718-7C21-EBA1-4175-21586D3C126D}"/>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indent="-571500">
              <a:buFont typeface="Arial"/>
              <a:buChar char="•"/>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sp>
        <p:nvSpPr>
          <p:cNvPr id="7" name="TextBox 6">
            <a:extLst>
              <a:ext uri="{FF2B5EF4-FFF2-40B4-BE49-F238E27FC236}">
                <a16:creationId xmlns:a16="http://schemas.microsoft.com/office/drawing/2014/main" id="{CBE36A14-87BE-DB12-DCD9-A8C72DEEE79B}"/>
              </a:ext>
            </a:extLst>
          </p:cNvPr>
          <p:cNvSpPr txBox="1"/>
          <p:nvPr/>
        </p:nvSpPr>
        <p:spPr>
          <a:xfrm>
            <a:off x="1028700" y="1440166"/>
            <a:ext cx="18113376" cy="3970318"/>
          </a:xfrm>
          <a:prstGeom prst="rect">
            <a:avLst/>
          </a:prstGeom>
          <a:noFill/>
        </p:spPr>
        <p:txBody>
          <a:bodyPr wrap="square" lIns="91440" tIns="45720" rIns="91440" bIns="45720" anchor="t">
            <a:spAutoFit/>
          </a:bodyPr>
          <a:lstStyle/>
          <a:p>
            <a:pPr marL="571500" indent="-571500">
              <a:buFont typeface="Arial"/>
              <a:buChar char="•"/>
            </a:pPr>
            <a:r>
              <a:rPr lang="en-US" sz="3600" b="1">
                <a:latin typeface="Proxima Nova"/>
                <a:ea typeface="Calibri"/>
                <a:cs typeface="Calibri"/>
              </a:rPr>
              <a:t>OpenAI's Sora</a:t>
            </a:r>
          </a:p>
          <a:p>
            <a:pPr marL="1028700" lvl="1" indent="-571500">
              <a:buFont typeface="Courier New"/>
              <a:buChar char="o"/>
            </a:pPr>
            <a:r>
              <a:rPr lang="en-US" sz="3600" b="1">
                <a:latin typeface="Proxima Nova"/>
                <a:ea typeface="Calibri"/>
                <a:cs typeface="Calibri"/>
              </a:rPr>
              <a:t>Simple/Short Prompts</a:t>
            </a:r>
          </a:p>
          <a:p>
            <a:pPr marL="1028700" lvl="1" indent="-571500">
              <a:buFont typeface="Courier New"/>
              <a:buChar char="o"/>
            </a:pPr>
            <a:endParaRPr lang="en-US" sz="3600">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pic>
        <p:nvPicPr>
          <p:cNvPr id="9" name="Picture 8" descr="A person with afro hair holding a palette and a mirror&#10;&#10;AI-generated content may be incorrect.">
            <a:extLst>
              <a:ext uri="{FF2B5EF4-FFF2-40B4-BE49-F238E27FC236}">
                <a16:creationId xmlns:a16="http://schemas.microsoft.com/office/drawing/2014/main" id="{3A8713A4-EF19-C61E-284A-060726804315}"/>
              </a:ext>
            </a:extLst>
          </p:cNvPr>
          <p:cNvPicPr>
            <a:picLocks noChangeAspect="1"/>
          </p:cNvPicPr>
          <p:nvPr/>
        </p:nvPicPr>
        <p:blipFill>
          <a:blip r:embed="rId6"/>
          <a:stretch>
            <a:fillRect/>
          </a:stretch>
        </p:blipFill>
        <p:spPr>
          <a:xfrm>
            <a:off x="2149894" y="2555959"/>
            <a:ext cx="5310439" cy="5520991"/>
          </a:xfrm>
          <a:prstGeom prst="rect">
            <a:avLst/>
          </a:prstGeom>
        </p:spPr>
      </p:pic>
      <p:sp>
        <p:nvSpPr>
          <p:cNvPr id="11" name="TextBox 10">
            <a:extLst>
              <a:ext uri="{FF2B5EF4-FFF2-40B4-BE49-F238E27FC236}">
                <a16:creationId xmlns:a16="http://schemas.microsoft.com/office/drawing/2014/main" id="{7EC7B227-4599-0D59-A3FB-E72DC46E77F5}"/>
              </a:ext>
            </a:extLst>
          </p:cNvPr>
          <p:cNvSpPr txBox="1"/>
          <p:nvPr/>
        </p:nvSpPr>
        <p:spPr>
          <a:xfrm>
            <a:off x="3083091" y="8076196"/>
            <a:ext cx="39854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Bob Ross painting a self portrait, which is painting a self portrait</a:t>
            </a:r>
            <a:endParaRPr lang="en-US"/>
          </a:p>
        </p:txBody>
      </p:sp>
      <p:pic>
        <p:nvPicPr>
          <p:cNvPr id="10" name="Picture 9" descr="A person sitting in a chair with his feet in the air&#10;&#10;AI-generated content may be incorrect.">
            <a:extLst>
              <a:ext uri="{FF2B5EF4-FFF2-40B4-BE49-F238E27FC236}">
                <a16:creationId xmlns:a16="http://schemas.microsoft.com/office/drawing/2014/main" id="{05482B92-A729-D5F5-F522-50F5168FE735}"/>
              </a:ext>
            </a:extLst>
          </p:cNvPr>
          <p:cNvPicPr>
            <a:picLocks noChangeAspect="1"/>
          </p:cNvPicPr>
          <p:nvPr/>
        </p:nvPicPr>
        <p:blipFill>
          <a:blip r:embed="rId7"/>
          <a:stretch>
            <a:fillRect/>
          </a:stretch>
        </p:blipFill>
        <p:spPr>
          <a:xfrm>
            <a:off x="9153023" y="2552699"/>
            <a:ext cx="8193505" cy="5392153"/>
          </a:xfrm>
          <a:prstGeom prst="rect">
            <a:avLst/>
          </a:prstGeom>
        </p:spPr>
      </p:pic>
      <p:sp>
        <p:nvSpPr>
          <p:cNvPr id="13" name="TextBox 12">
            <a:extLst>
              <a:ext uri="{FF2B5EF4-FFF2-40B4-BE49-F238E27FC236}">
                <a16:creationId xmlns:a16="http://schemas.microsoft.com/office/drawing/2014/main" id="{D9796DE1-EE07-41AE-5F50-38D33E78D86D}"/>
              </a:ext>
            </a:extLst>
          </p:cNvPr>
          <p:cNvSpPr txBox="1"/>
          <p:nvPr/>
        </p:nvSpPr>
        <p:spPr>
          <a:xfrm>
            <a:off x="10106526" y="7940841"/>
            <a:ext cx="6286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Mr</a:t>
            </a:r>
            <a:r>
              <a:rPr lang="en-US">
                <a:ea typeface="+mn-lt"/>
                <a:cs typeface="+mn-lt"/>
              </a:rPr>
              <a:t> Rogers from </a:t>
            </a:r>
            <a:r>
              <a:rPr lang="en-US" err="1">
                <a:ea typeface="+mn-lt"/>
                <a:cs typeface="+mn-lt"/>
              </a:rPr>
              <a:t>Mr</a:t>
            </a:r>
            <a:r>
              <a:rPr lang="en-US">
                <a:ea typeface="+mn-lt"/>
                <a:cs typeface="+mn-lt"/>
              </a:rPr>
              <a:t> Rogers Neighborhood having a </a:t>
            </a:r>
            <a:r>
              <a:rPr lang="en-US" err="1">
                <a:ea typeface="+mn-lt"/>
                <a:cs typeface="+mn-lt"/>
              </a:rPr>
              <a:t>sitdown</a:t>
            </a:r>
            <a:r>
              <a:rPr lang="en-US">
                <a:ea typeface="+mn-lt"/>
                <a:cs typeface="+mn-lt"/>
              </a:rPr>
              <a:t> talk with Mike Tyson who has his feet up relaxing on an ottoman</a:t>
            </a:r>
            <a:endParaRPr lang="en-US"/>
          </a:p>
        </p:txBody>
      </p:sp>
    </p:spTree>
    <p:extLst>
      <p:ext uri="{BB962C8B-B14F-4D97-AF65-F5344CB8AC3E}">
        <p14:creationId xmlns:p14="http://schemas.microsoft.com/office/powerpoint/2010/main" val="74005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11544978-98C4-8FBF-EA23-53F5E1D872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BC8C70-C761-754C-2BE0-DF8313D3AF28}"/>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9C835D3A-7A8C-2B45-5385-1244292ACA0A}"/>
              </a:ext>
            </a:extLst>
          </p:cNvPr>
          <p:cNvSpPr txBox="1"/>
          <p:nvPr/>
        </p:nvSpPr>
        <p:spPr>
          <a:xfrm>
            <a:off x="1028700" y="462358"/>
            <a:ext cx="16230600" cy="1004314"/>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sym typeface="Proxima Nova Bold"/>
              </a:rPr>
              <a:t>AI Image Models and Services</a:t>
            </a:r>
            <a:endParaRPr lang="en-US" sz="6000" b="1">
              <a:solidFill>
                <a:srgbClr val="141E20"/>
              </a:solidFill>
              <a:latin typeface="Proxima Nova Bold"/>
            </a:endParaRPr>
          </a:p>
        </p:txBody>
      </p:sp>
      <p:sp>
        <p:nvSpPr>
          <p:cNvPr id="4" name="Freeform 10">
            <a:extLst>
              <a:ext uri="{FF2B5EF4-FFF2-40B4-BE49-F238E27FC236}">
                <a16:creationId xmlns:a16="http://schemas.microsoft.com/office/drawing/2014/main" id="{C9F585B9-1D3C-56E4-57CB-437DDB844E53}"/>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
        <p:nvSpPr>
          <p:cNvPr id="8" name="TextBox 7">
            <a:extLst>
              <a:ext uri="{FF2B5EF4-FFF2-40B4-BE49-F238E27FC236}">
                <a16:creationId xmlns:a16="http://schemas.microsoft.com/office/drawing/2014/main" id="{C34D0780-2E8F-5523-4A4B-D551E014F147}"/>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indent="-571500">
              <a:buFont typeface="Arial"/>
              <a:buChar char="•"/>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sp>
        <p:nvSpPr>
          <p:cNvPr id="12" name="TextBox 9">
            <a:extLst>
              <a:ext uri="{FF2B5EF4-FFF2-40B4-BE49-F238E27FC236}">
                <a16:creationId xmlns:a16="http://schemas.microsoft.com/office/drawing/2014/main" id="{99B9A374-5F7F-E915-9F56-E63D66F20A96}"/>
              </a:ext>
            </a:extLst>
          </p:cNvPr>
          <p:cNvSpPr txBox="1"/>
          <p:nvPr/>
        </p:nvSpPr>
        <p:spPr>
          <a:xfrm>
            <a:off x="15001059" y="805609"/>
            <a:ext cx="34440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Demo Time!</a:t>
            </a:r>
          </a:p>
          <a:p>
            <a:r>
              <a:rPr lang="en-US">
                <a:ea typeface="+mn-lt"/>
                <a:cs typeface="+mn-lt"/>
                <a:hlinkClick r:id="rId6"/>
              </a:rPr>
              <a:t>https://sora.chatgpt.com/</a:t>
            </a:r>
          </a:p>
        </p:txBody>
      </p:sp>
      <p:sp>
        <p:nvSpPr>
          <p:cNvPr id="7" name="TextBox 6">
            <a:extLst>
              <a:ext uri="{FF2B5EF4-FFF2-40B4-BE49-F238E27FC236}">
                <a16:creationId xmlns:a16="http://schemas.microsoft.com/office/drawing/2014/main" id="{67294B82-8B2A-3B24-DF64-2B541D6815D6}"/>
              </a:ext>
            </a:extLst>
          </p:cNvPr>
          <p:cNvSpPr txBox="1"/>
          <p:nvPr/>
        </p:nvSpPr>
        <p:spPr>
          <a:xfrm>
            <a:off x="1028700" y="1440166"/>
            <a:ext cx="18113376" cy="3970318"/>
          </a:xfrm>
          <a:prstGeom prst="rect">
            <a:avLst/>
          </a:prstGeom>
          <a:noFill/>
        </p:spPr>
        <p:txBody>
          <a:bodyPr wrap="square" lIns="91440" tIns="45720" rIns="91440" bIns="45720" anchor="t">
            <a:spAutoFit/>
          </a:bodyPr>
          <a:lstStyle/>
          <a:p>
            <a:pPr marL="571500" indent="-571500">
              <a:buFont typeface="Arial"/>
              <a:buChar char="•"/>
            </a:pPr>
            <a:r>
              <a:rPr lang="en-US" sz="3600" b="1">
                <a:latin typeface="Proxima Nova"/>
                <a:ea typeface="Calibri"/>
                <a:cs typeface="Calibri"/>
              </a:rPr>
              <a:t>OpenAI's Sora</a:t>
            </a:r>
          </a:p>
          <a:p>
            <a:pPr marL="1028700" lvl="1" indent="-571500">
              <a:buFont typeface="Courier New"/>
              <a:buChar char="o"/>
            </a:pPr>
            <a:r>
              <a:rPr lang="en-US" sz="3600" b="1">
                <a:latin typeface="Proxima Nova"/>
                <a:ea typeface="Calibri"/>
                <a:cs typeface="Calibri"/>
              </a:rPr>
              <a:t>Long, detailed prompts</a:t>
            </a:r>
          </a:p>
          <a:p>
            <a:pPr marL="1028700" lvl="1" indent="-571500">
              <a:buFont typeface="Courier New"/>
              <a:buChar char="o"/>
            </a:pPr>
            <a:endParaRPr lang="en-US" sz="3600">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pPr marL="1028700" lvl="1" indent="-571500">
              <a:buFont typeface="Courier New"/>
              <a:buChar char="o"/>
            </a:pPr>
            <a:endParaRPr lang="en-US" sz="3600" b="1">
              <a:latin typeface="Proxima Nova"/>
              <a:ea typeface="Calibri"/>
              <a:cs typeface="Calibri"/>
            </a:endParaRPr>
          </a:p>
          <a:p>
            <a:endParaRPr lang="en-US" sz="3600" b="1">
              <a:latin typeface="Proxima Nova"/>
              <a:ea typeface="Calibri"/>
              <a:cs typeface="Calibri"/>
            </a:endParaRPr>
          </a:p>
          <a:p>
            <a:endParaRPr lang="en-US" sz="3600" b="1">
              <a:latin typeface="Proxima Nova"/>
              <a:ea typeface="Calibri"/>
              <a:cs typeface="Calibri"/>
            </a:endParaRPr>
          </a:p>
        </p:txBody>
      </p:sp>
      <p:sp>
        <p:nvSpPr>
          <p:cNvPr id="6" name="TextBox 5">
            <a:extLst>
              <a:ext uri="{FF2B5EF4-FFF2-40B4-BE49-F238E27FC236}">
                <a16:creationId xmlns:a16="http://schemas.microsoft.com/office/drawing/2014/main" id="{036F2496-25EF-0571-0DB0-A2D58F975668}"/>
              </a:ext>
            </a:extLst>
          </p:cNvPr>
          <p:cNvSpPr txBox="1"/>
          <p:nvPr/>
        </p:nvSpPr>
        <p:spPr>
          <a:xfrm>
            <a:off x="2105526" y="4301290"/>
            <a:ext cx="798596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Steve </a:t>
            </a:r>
            <a:r>
              <a:rPr lang="en-US" err="1">
                <a:ea typeface="+mn-lt"/>
                <a:cs typeface="+mn-lt"/>
              </a:rPr>
              <a:t>irwin</a:t>
            </a:r>
            <a:r>
              <a:rPr lang="en-US">
                <a:ea typeface="+mn-lt"/>
                <a:cs typeface="+mn-lt"/>
              </a:rPr>
              <a:t> in a tan colored space suit with no helmet grappling with a large crocodile on the ISS in zero g. The crocodile is trying to bite and claw at them but the astronaut is hugging it lovingly. The crocodile is motion blurred and thrashing. The astronaut is motion blurred. Stray perfectly spherical droplets of dirty water are floating everywhere near the camera man. Chaotic encounter. A Hastily taken, slightly blurry, unedited iPhone picture</a:t>
            </a:r>
            <a:endParaRPr lang="en-US"/>
          </a:p>
        </p:txBody>
      </p:sp>
      <p:pic>
        <p:nvPicPr>
          <p:cNvPr id="14" name="Picture 13" descr="A person holding an alligator in a space station&#10;&#10;AI-generated content may be incorrect.">
            <a:extLst>
              <a:ext uri="{FF2B5EF4-FFF2-40B4-BE49-F238E27FC236}">
                <a16:creationId xmlns:a16="http://schemas.microsoft.com/office/drawing/2014/main" id="{764DA4FD-C39C-4B28-9D2D-43D2FC93FA73}"/>
              </a:ext>
            </a:extLst>
          </p:cNvPr>
          <p:cNvPicPr>
            <a:picLocks noChangeAspect="1"/>
          </p:cNvPicPr>
          <p:nvPr/>
        </p:nvPicPr>
        <p:blipFill>
          <a:blip r:embed="rId7"/>
          <a:stretch>
            <a:fillRect/>
          </a:stretch>
        </p:blipFill>
        <p:spPr>
          <a:xfrm>
            <a:off x="10436893" y="1734302"/>
            <a:ext cx="5204661" cy="7991475"/>
          </a:xfrm>
          <a:prstGeom prst="rect">
            <a:avLst/>
          </a:prstGeom>
        </p:spPr>
      </p:pic>
    </p:spTree>
    <p:extLst>
      <p:ext uri="{BB962C8B-B14F-4D97-AF65-F5344CB8AC3E}">
        <p14:creationId xmlns:p14="http://schemas.microsoft.com/office/powerpoint/2010/main" val="15133805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2stc7sim82y8zvijw264zrsf8uuqgw"/>
  <p:tag name="SLIDO_APP_VERSION" val="1.16.0.6404"/>
  <p:tag name="SLIDO_PRESENTATION_ID" val="cc8cc0f1-a6bc-43f2-998e-2f054e022b52"/>
  <p:tag name="SLIDO_EVENT_UUID" val="caa48ab2-cde3-47cb-bf30-f2ebc2540840"/>
  <p:tag name="SLIDO_EVENT_SECTION_UUID" val="787acf2a-41df-4e8c-a961-05f86cbf907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25</Slides>
  <Notes>12</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Anthropic's Claude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Blue Neon Green Gradient AI Technology Business Presentation</dc:title>
  <dc:creator>Matt McKeown</dc:creator>
  <cp:revision>2</cp:revision>
  <dcterms:created xsi:type="dcterms:W3CDTF">2006-08-16T00:00:00Z</dcterms:created>
  <dcterms:modified xsi:type="dcterms:W3CDTF">2025-04-29T17:55:17Z</dcterms:modified>
  <dc:identifier>DAGlSu8LD_c</dc:identifier>
</cp:coreProperties>
</file>